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7" r:id="rId3"/>
    <p:sldId id="259" r:id="rId4"/>
    <p:sldId id="290" r:id="rId5"/>
    <p:sldId id="28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6" r:id="rId32"/>
    <p:sldId id="287" r:id="rId33"/>
    <p:sldId id="288" r:id="rId34"/>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856" autoAdjust="0"/>
  </p:normalViewPr>
  <p:slideViewPr>
    <p:cSldViewPr snapToGrid="0" showGuides="1">
      <p:cViewPr varScale="1">
        <p:scale>
          <a:sx n="68" d="100"/>
          <a:sy n="68" d="100"/>
        </p:scale>
        <p:origin x="96" y="61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2169E2-7903-47A0-96C6-CDA17C4BD94A}" type="datetimeFigureOut">
              <a:rPr lang="zh-TW" altLang="en-US" smtClean="0"/>
              <a:t>2021/10/21</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EA7A2B-0462-4786-A5C8-633FF20CB2CA}" type="slidenum">
              <a:rPr lang="zh-TW" altLang="en-US" smtClean="0"/>
              <a:t>‹#›</a:t>
            </a:fld>
            <a:endParaRPr lang="zh-TW" altLang="en-US"/>
          </a:p>
        </p:txBody>
      </p:sp>
    </p:spTree>
    <p:extLst>
      <p:ext uri="{BB962C8B-B14F-4D97-AF65-F5344CB8AC3E}">
        <p14:creationId xmlns:p14="http://schemas.microsoft.com/office/powerpoint/2010/main" val="1090139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u="none" strike="noStrike" kern="1200" baseline="0" dirty="0" smtClean="0">
                <a:solidFill>
                  <a:schemeClr val="tx1"/>
                </a:solidFill>
                <a:latin typeface="+mn-lt"/>
                <a:ea typeface="+mn-ea"/>
                <a:cs typeface="+mn-cs"/>
              </a:rPr>
              <a:t>在傳統的行動通訊網路架構中，天線、無線設備、數位處理器、基頻單元裝置全都集中安</a:t>
            </a:r>
          </a:p>
          <a:p>
            <a:r>
              <a:rPr lang="zh-TW" altLang="en-US" sz="1200" b="0" i="0" u="none" strike="noStrike" kern="1200" baseline="0" dirty="0" smtClean="0">
                <a:solidFill>
                  <a:schemeClr val="tx1"/>
                </a:solidFill>
                <a:latin typeface="+mn-lt"/>
                <a:ea typeface="+mn-ea"/>
                <a:cs typeface="+mn-cs"/>
              </a:rPr>
              <a:t>置在同一個基地台之中，為了能支援更多額外的定向天線和大信號發射台以達到執行多頻段和</a:t>
            </a:r>
          </a:p>
          <a:p>
            <a:r>
              <a:rPr lang="zh-TW" altLang="en-US" sz="1200" b="0" i="0" u="none" strike="noStrike" kern="1200" baseline="0" dirty="0" smtClean="0">
                <a:solidFill>
                  <a:schemeClr val="tx1"/>
                </a:solidFill>
                <a:latin typeface="+mn-lt"/>
                <a:ea typeface="+mn-ea"/>
                <a:cs typeface="+mn-cs"/>
              </a:rPr>
              <a:t>新的空中界面技術，如</a:t>
            </a:r>
            <a:r>
              <a:rPr lang="en-US" altLang="zh-TW" sz="1200" b="0" i="0" u="none" strike="noStrike" kern="1200" baseline="0" dirty="0" smtClean="0">
                <a:solidFill>
                  <a:schemeClr val="tx1"/>
                </a:solidFill>
                <a:latin typeface="+mn-lt"/>
                <a:ea typeface="+mn-ea"/>
                <a:cs typeface="+mn-cs"/>
              </a:rPr>
              <a:t>LTE (Long Term Evolution)</a:t>
            </a:r>
            <a:r>
              <a:rPr lang="zh-TW" altLang="en-US" sz="1200" b="0" i="0" u="none" strike="noStrike" kern="1200" baseline="0" dirty="0" smtClean="0">
                <a:solidFill>
                  <a:schemeClr val="tx1"/>
                </a:solidFill>
                <a:latin typeface="+mn-lt"/>
                <a:ea typeface="+mn-ea"/>
                <a:cs typeface="+mn-cs"/>
              </a:rPr>
              <a:t>等，對能源及空間需求更是顯著。為了減少</a:t>
            </a:r>
          </a:p>
          <a:p>
            <a:r>
              <a:rPr lang="zh-TW" altLang="en-US" sz="1200" b="0" i="0" u="none" strike="noStrike" kern="1200" baseline="0" dirty="0" smtClean="0">
                <a:solidFill>
                  <a:schemeClr val="tx1"/>
                </a:solidFill>
                <a:latin typeface="+mn-lt"/>
                <a:ea typeface="+mn-ea"/>
                <a:cs typeface="+mn-cs"/>
              </a:rPr>
              <a:t>基地台站數量，有效地利用資源，採用可高度彈性地重組計算頻段使用、分佈式寬頻天線以支</a:t>
            </a:r>
          </a:p>
          <a:p>
            <a:r>
              <a:rPr lang="zh-TW" altLang="en-US" sz="1200" b="0" i="0" u="none" strike="noStrike" kern="1200" baseline="0" dirty="0" smtClean="0">
                <a:solidFill>
                  <a:schemeClr val="tx1"/>
                </a:solidFill>
                <a:latin typeface="+mn-lt"/>
                <a:ea typeface="+mn-ea"/>
                <a:cs typeface="+mn-cs"/>
              </a:rPr>
              <a:t>援不同的空中界面技術，並優化行動無線端的網路架構。</a:t>
            </a:r>
            <a:r>
              <a:rPr lang="en-US" altLang="zh-TW" sz="1200" b="0" i="0" u="none" strike="noStrike" kern="1200" baseline="0" dirty="0" smtClean="0">
                <a:solidFill>
                  <a:schemeClr val="tx1"/>
                </a:solidFill>
                <a:latin typeface="+mn-lt"/>
                <a:ea typeface="+mn-ea"/>
                <a:cs typeface="+mn-cs"/>
              </a:rPr>
              <a:t>C-RAN </a:t>
            </a:r>
            <a:r>
              <a:rPr lang="zh-TW" altLang="en-US" sz="1200" b="0" i="0" u="none" strike="noStrike" kern="1200" baseline="0" dirty="0" smtClean="0">
                <a:solidFill>
                  <a:schemeClr val="tx1"/>
                </a:solidFill>
                <a:latin typeface="+mn-lt"/>
                <a:ea typeface="+mn-ea"/>
                <a:cs typeface="+mn-cs"/>
              </a:rPr>
              <a:t>架構是採集中處理、協同無線電</a:t>
            </a:r>
          </a:p>
          <a:p>
            <a:r>
              <a:rPr lang="zh-TW" altLang="en-US" sz="1200" b="0" i="0" u="none" strike="noStrike" kern="1200" baseline="0" dirty="0" smtClean="0">
                <a:solidFill>
                  <a:schemeClr val="tx1"/>
                </a:solidFill>
                <a:latin typeface="+mn-lt"/>
                <a:ea typeface="+mn-ea"/>
                <a:cs typeface="+mn-cs"/>
              </a:rPr>
              <a:t>和即時性（</a:t>
            </a:r>
            <a:r>
              <a:rPr lang="en-US" altLang="zh-TW" sz="1200" b="0" i="0" u="none" strike="noStrike" kern="1200" baseline="0" dirty="0" smtClean="0">
                <a:solidFill>
                  <a:schemeClr val="tx1"/>
                </a:solidFill>
                <a:latin typeface="+mn-lt"/>
                <a:ea typeface="+mn-ea"/>
                <a:cs typeface="+mn-cs"/>
              </a:rPr>
              <a:t>Real-time</a:t>
            </a:r>
            <a:r>
              <a:rPr lang="zh-TW" altLang="en-US" sz="1200" b="0" i="0" u="none" strike="noStrike" kern="1200" baseline="0" dirty="0" smtClean="0">
                <a:solidFill>
                  <a:schemeClr val="tx1"/>
                </a:solidFill>
                <a:latin typeface="+mn-lt"/>
                <a:ea typeface="+mn-ea"/>
                <a:cs typeface="+mn-cs"/>
              </a:rPr>
              <a:t>）的技術，可以支援</a:t>
            </a:r>
            <a:r>
              <a:rPr lang="en-US" altLang="zh-TW" sz="1200" b="0" i="0" u="none" strike="noStrike" kern="1200" baseline="0" dirty="0" smtClean="0">
                <a:solidFill>
                  <a:schemeClr val="tx1"/>
                </a:solidFill>
                <a:latin typeface="+mn-lt"/>
                <a:ea typeface="+mn-ea"/>
                <a:cs typeface="+mn-cs"/>
              </a:rPr>
              <a:t>3G</a:t>
            </a:r>
            <a:r>
              <a:rPr lang="zh-TW" altLang="en-US" sz="1200" b="0" i="0" u="none" strike="noStrike" kern="1200" baseline="0" dirty="0" smtClean="0">
                <a:solidFill>
                  <a:schemeClr val="tx1"/>
                </a:solidFill>
                <a:latin typeface="+mn-lt"/>
                <a:ea typeface="+mn-ea"/>
                <a:cs typeface="+mn-cs"/>
              </a:rPr>
              <a:t>、</a:t>
            </a:r>
            <a:r>
              <a:rPr lang="en-US" altLang="zh-TW" sz="1200" b="0" i="0" u="none" strike="noStrike" kern="1200" baseline="0" dirty="0" smtClean="0">
                <a:solidFill>
                  <a:schemeClr val="tx1"/>
                </a:solidFill>
                <a:latin typeface="+mn-lt"/>
                <a:ea typeface="+mn-ea"/>
                <a:cs typeface="+mn-cs"/>
              </a:rPr>
              <a:t>4G </a:t>
            </a:r>
            <a:r>
              <a:rPr lang="zh-TW" altLang="en-US" sz="1200" b="0" i="0" u="none" strike="noStrike" kern="1200" baseline="0" dirty="0" smtClean="0">
                <a:solidFill>
                  <a:schemeClr val="tx1"/>
                </a:solidFill>
                <a:latin typeface="+mn-lt"/>
                <a:ea typeface="+mn-ea"/>
                <a:cs typeface="+mn-cs"/>
              </a:rPr>
              <a:t>與未來</a:t>
            </a:r>
            <a:r>
              <a:rPr lang="en-US" altLang="zh-TW" sz="1200" b="0" i="0" u="none" strike="noStrike" kern="1200" baseline="0" dirty="0" smtClean="0">
                <a:solidFill>
                  <a:schemeClr val="tx1"/>
                </a:solidFill>
                <a:latin typeface="+mn-lt"/>
                <a:ea typeface="+mn-ea"/>
                <a:cs typeface="+mn-cs"/>
              </a:rPr>
              <a:t>5G </a:t>
            </a:r>
            <a:r>
              <a:rPr lang="zh-TW" altLang="en-US" sz="1200" b="0" i="0" u="none" strike="noStrike" kern="1200" baseline="0" dirty="0" smtClean="0">
                <a:solidFill>
                  <a:schemeClr val="tx1"/>
                </a:solidFill>
                <a:latin typeface="+mn-lt"/>
                <a:ea typeface="+mn-ea"/>
                <a:cs typeface="+mn-cs"/>
              </a:rPr>
              <a:t>或先進行動網路系統。</a:t>
            </a:r>
            <a:endParaRPr lang="zh-TW" altLang="en-US" dirty="0"/>
          </a:p>
        </p:txBody>
      </p:sp>
      <p:sp>
        <p:nvSpPr>
          <p:cNvPr id="4" name="投影片編號版面配置區 3"/>
          <p:cNvSpPr>
            <a:spLocks noGrp="1"/>
          </p:cNvSpPr>
          <p:nvPr>
            <p:ph type="sldNum" sz="quarter" idx="10"/>
          </p:nvPr>
        </p:nvSpPr>
        <p:spPr/>
        <p:txBody>
          <a:bodyPr/>
          <a:lstStyle/>
          <a:p>
            <a:fld id="{9CEA7A2B-0462-4786-A5C8-633FF20CB2CA}" type="slidenum">
              <a:rPr lang="zh-TW" altLang="en-US" smtClean="0"/>
              <a:t>10</a:t>
            </a:fld>
            <a:endParaRPr lang="zh-TW" altLang="en-US"/>
          </a:p>
        </p:txBody>
      </p:sp>
    </p:spTree>
    <p:extLst>
      <p:ext uri="{BB962C8B-B14F-4D97-AF65-F5344CB8AC3E}">
        <p14:creationId xmlns:p14="http://schemas.microsoft.com/office/powerpoint/2010/main" val="552982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u="none" strike="noStrike" kern="1200" baseline="0" dirty="0" smtClean="0">
                <a:solidFill>
                  <a:schemeClr val="tx1"/>
                </a:solidFill>
                <a:latin typeface="+mn-lt"/>
                <a:ea typeface="+mn-ea"/>
                <a:cs typeface="+mn-cs"/>
              </a:rPr>
              <a:t>無線通訊頻譜資源越來越缺乏，數據傳輸速率越來越高的趨勢下，毫米波通訊技術被視為</a:t>
            </a:r>
          </a:p>
          <a:p>
            <a:r>
              <a:rPr lang="zh-TW" altLang="en-US" sz="1200" b="0" i="0" u="none" strike="noStrike" kern="1200" baseline="0" dirty="0" smtClean="0">
                <a:solidFill>
                  <a:schemeClr val="tx1"/>
                </a:solidFill>
                <a:latin typeface="+mn-lt"/>
                <a:ea typeface="+mn-ea"/>
                <a:cs typeface="+mn-cs"/>
              </a:rPr>
              <a:t>未來解決高頻寬傳輸解決方案之一：</a:t>
            </a:r>
          </a:p>
          <a:p>
            <a:r>
              <a:rPr lang="zh-TW" altLang="en-US" sz="1200" b="0" i="0" u="none" strike="noStrike" kern="1200" baseline="0" dirty="0" smtClean="0">
                <a:solidFill>
                  <a:schemeClr val="tx1"/>
                </a:solidFill>
                <a:latin typeface="+mn-lt"/>
                <a:ea typeface="+mn-ea"/>
                <a:cs typeface="+mn-cs"/>
              </a:rPr>
              <a:t> 毫米波使用頻段</a:t>
            </a:r>
          </a:p>
          <a:p>
            <a:r>
              <a:rPr lang="zh-TW" altLang="en-US" sz="1200" b="0" i="0" u="none" strike="noStrike" kern="1200" baseline="0" dirty="0" smtClean="0">
                <a:solidFill>
                  <a:schemeClr val="tx1"/>
                </a:solidFill>
                <a:latin typeface="+mn-lt"/>
                <a:ea typeface="+mn-ea"/>
                <a:cs typeface="+mn-cs"/>
              </a:rPr>
              <a:t>毫米波泛指波長為</a:t>
            </a:r>
            <a:r>
              <a:rPr lang="en-US" altLang="zh-TW" sz="1200" b="0" i="0" u="none" strike="noStrike" kern="1200" baseline="0" dirty="0" smtClean="0">
                <a:solidFill>
                  <a:schemeClr val="tx1"/>
                </a:solidFill>
                <a:latin typeface="+mn-lt"/>
                <a:ea typeface="+mn-ea"/>
                <a:cs typeface="+mn-cs"/>
              </a:rPr>
              <a:t>1〜10 </a:t>
            </a:r>
            <a:r>
              <a:rPr lang="zh-TW" altLang="en-US" sz="1200" b="0" i="0" u="none" strike="noStrike" kern="1200" baseline="0" dirty="0" smtClean="0">
                <a:solidFill>
                  <a:schemeClr val="tx1"/>
                </a:solidFill>
                <a:latin typeface="+mn-lt"/>
                <a:ea typeface="+mn-ea"/>
                <a:cs typeface="+mn-cs"/>
              </a:rPr>
              <a:t>毫米範圍的電波，約在</a:t>
            </a:r>
            <a:r>
              <a:rPr lang="en-US" altLang="zh-TW" sz="1200" b="0" i="0" u="none" strike="noStrike" kern="1200" baseline="0" dirty="0" smtClean="0">
                <a:solidFill>
                  <a:schemeClr val="tx1"/>
                </a:solidFill>
                <a:latin typeface="+mn-lt"/>
                <a:ea typeface="+mn-ea"/>
                <a:cs typeface="+mn-cs"/>
              </a:rPr>
              <a:t>30G〜300GHz </a:t>
            </a:r>
            <a:r>
              <a:rPr lang="zh-TW" altLang="en-US" sz="1200" b="0" i="0" u="none" strike="noStrike" kern="1200" baseline="0" dirty="0" smtClean="0">
                <a:solidFill>
                  <a:schemeClr val="tx1"/>
                </a:solidFill>
                <a:latin typeface="+mn-lt"/>
                <a:ea typeface="+mn-ea"/>
                <a:cs typeface="+mn-cs"/>
              </a:rPr>
              <a:t>頻率範圍，但須排除其中</a:t>
            </a:r>
            <a:r>
              <a:rPr lang="en-US" altLang="zh-TW" sz="1200" b="0" i="0" u="none" strike="noStrike" kern="1200" baseline="0" dirty="0" smtClean="0">
                <a:solidFill>
                  <a:schemeClr val="tx1"/>
                </a:solidFill>
                <a:latin typeface="+mn-lt"/>
                <a:ea typeface="+mn-ea"/>
                <a:cs typeface="+mn-cs"/>
              </a:rPr>
              <a:t>57G〜</a:t>
            </a:r>
          </a:p>
          <a:p>
            <a:r>
              <a:rPr lang="en-US" altLang="zh-TW" sz="1200" b="0" i="0" u="none" strike="noStrike" kern="1200" baseline="0" dirty="0" smtClean="0">
                <a:solidFill>
                  <a:schemeClr val="tx1"/>
                </a:solidFill>
                <a:latin typeface="+mn-lt"/>
                <a:ea typeface="+mn-ea"/>
                <a:cs typeface="+mn-cs"/>
              </a:rPr>
              <a:t>64GHz </a:t>
            </a:r>
            <a:r>
              <a:rPr lang="zh-TW" altLang="en-US" sz="1200" b="0" i="0" u="none" strike="noStrike" kern="1200" baseline="0" dirty="0" smtClean="0">
                <a:solidFill>
                  <a:schemeClr val="tx1"/>
                </a:solidFill>
                <a:latin typeface="+mn-lt"/>
                <a:ea typeface="+mn-ea"/>
                <a:cs typeface="+mn-cs"/>
              </a:rPr>
              <a:t>和</a:t>
            </a:r>
            <a:r>
              <a:rPr lang="en-US" altLang="zh-TW" sz="1200" b="0" i="0" u="none" strike="noStrike" kern="1200" baseline="0" dirty="0" smtClean="0">
                <a:solidFill>
                  <a:schemeClr val="tx1"/>
                </a:solidFill>
                <a:latin typeface="+mn-lt"/>
                <a:ea typeface="+mn-ea"/>
                <a:cs typeface="+mn-cs"/>
              </a:rPr>
              <a:t>164G~200GHz </a:t>
            </a:r>
            <a:r>
              <a:rPr lang="zh-TW" altLang="en-US" sz="1200" b="0" i="0" u="none" strike="noStrike" kern="1200" baseline="0" dirty="0" smtClean="0">
                <a:solidFill>
                  <a:schemeClr val="tx1"/>
                </a:solidFill>
                <a:latin typeface="+mn-lt"/>
                <a:ea typeface="+mn-ea"/>
                <a:cs typeface="+mn-cs"/>
              </a:rPr>
              <a:t>易為氧氣及水蒸氣吸收電子能量的範圍，毫米波的傳播特性如下：</a:t>
            </a:r>
            <a:endParaRPr lang="zh-TW" altLang="en-US" dirty="0"/>
          </a:p>
        </p:txBody>
      </p:sp>
      <p:sp>
        <p:nvSpPr>
          <p:cNvPr id="4" name="投影片編號版面配置區 3"/>
          <p:cNvSpPr>
            <a:spLocks noGrp="1"/>
          </p:cNvSpPr>
          <p:nvPr>
            <p:ph type="sldNum" sz="quarter" idx="10"/>
          </p:nvPr>
        </p:nvSpPr>
        <p:spPr/>
        <p:txBody>
          <a:bodyPr/>
          <a:lstStyle/>
          <a:p>
            <a:fld id="{9CEA7A2B-0462-4786-A5C8-633FF20CB2CA}" type="slidenum">
              <a:rPr lang="zh-TW" altLang="en-US" smtClean="0"/>
              <a:t>21</a:t>
            </a:fld>
            <a:endParaRPr lang="zh-TW" altLang="en-US"/>
          </a:p>
        </p:txBody>
      </p:sp>
    </p:spTree>
    <p:extLst>
      <p:ext uri="{BB962C8B-B14F-4D97-AF65-F5344CB8AC3E}">
        <p14:creationId xmlns:p14="http://schemas.microsoft.com/office/powerpoint/2010/main" val="14178568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baseline="0" dirty="0" smtClean="0">
                <a:solidFill>
                  <a:schemeClr val="tx1"/>
                </a:solidFill>
                <a:latin typeface="+mn-lt"/>
                <a:ea typeface="+mn-ea"/>
                <a:cs typeface="+mn-cs"/>
              </a:rPr>
              <a:t>(1) </a:t>
            </a:r>
            <a:r>
              <a:rPr lang="zh-TW" altLang="en-US" sz="1200" b="0" i="0" u="none" strike="noStrike" kern="1200" baseline="0" dirty="0" smtClean="0">
                <a:solidFill>
                  <a:schemeClr val="tx1"/>
                </a:solidFill>
                <a:latin typeface="+mn-lt"/>
                <a:ea typeface="+mn-ea"/>
                <a:cs typeface="+mn-cs"/>
              </a:rPr>
              <a:t>自由空間傳播</a:t>
            </a:r>
            <a:r>
              <a:rPr lang="en-US" altLang="zh-TW" sz="1200" b="0" i="0" u="none" strike="noStrike" kern="1200" baseline="0" dirty="0" smtClean="0">
                <a:solidFill>
                  <a:schemeClr val="tx1"/>
                </a:solidFill>
                <a:latin typeface="+mn-lt"/>
                <a:ea typeface="+mn-ea"/>
                <a:cs typeface="+mn-cs"/>
              </a:rPr>
              <a:t>(Free space propagation):</a:t>
            </a:r>
          </a:p>
          <a:p>
            <a:r>
              <a:rPr lang="zh-TW" altLang="en-US" sz="1200" b="0" i="0" u="none" strike="noStrike" kern="1200" baseline="0" dirty="0" smtClean="0">
                <a:solidFill>
                  <a:schemeClr val="tx1"/>
                </a:solidFill>
                <a:latin typeface="+mn-lt"/>
                <a:ea typeface="+mn-ea"/>
                <a:cs typeface="+mn-cs"/>
              </a:rPr>
              <a:t>毫米波的衰減主要為自由空間損耗。由於高頻電波的波長較短，導致單一天線的孔徑小於</a:t>
            </a:r>
          </a:p>
          <a:p>
            <a:r>
              <a:rPr lang="zh-TW" altLang="en-US" sz="1200" b="0" i="0" u="none" strike="noStrike" kern="1200" baseline="0" dirty="0" smtClean="0">
                <a:solidFill>
                  <a:schemeClr val="tx1"/>
                </a:solidFill>
                <a:latin typeface="+mn-lt"/>
                <a:ea typeface="+mn-ea"/>
                <a:cs typeface="+mn-cs"/>
              </a:rPr>
              <a:t>低頻電波的天線孔徑，因此普遍認為天線增益較小，然而在系統設計上，由於高頻電波波長較</a:t>
            </a:r>
          </a:p>
          <a:p>
            <a:r>
              <a:rPr lang="zh-TW" altLang="en-US" sz="1200" b="0" i="0" u="none" strike="noStrike" kern="1200" baseline="0" dirty="0" smtClean="0">
                <a:solidFill>
                  <a:schemeClr val="tx1"/>
                </a:solidFill>
                <a:latin typeface="+mn-lt"/>
                <a:ea typeface="+mn-ea"/>
                <a:cs typeface="+mn-cs"/>
              </a:rPr>
              <a:t>短，天線的體積相對縮小，同樣的面積內允許配置更多天線，因此單位面積內等效的孔徑</a:t>
            </a:r>
            <a:r>
              <a:rPr lang="en-US" altLang="zh-TW" sz="1200" b="0" i="0" u="none" strike="noStrike" kern="1200" baseline="0" dirty="0" smtClean="0">
                <a:solidFill>
                  <a:schemeClr val="tx1"/>
                </a:solidFill>
                <a:latin typeface="+mn-lt"/>
                <a:ea typeface="+mn-ea"/>
                <a:cs typeface="+mn-cs"/>
              </a:rPr>
              <a:t>(</a:t>
            </a:r>
            <a:r>
              <a:rPr lang="zh-TW" altLang="en-US" sz="1200" b="0" i="0" u="none" strike="noStrike" kern="1200" baseline="0" dirty="0" smtClean="0">
                <a:solidFill>
                  <a:schemeClr val="tx1"/>
                </a:solidFill>
                <a:latin typeface="+mn-lt"/>
                <a:ea typeface="+mn-ea"/>
                <a:cs typeface="+mn-cs"/>
              </a:rPr>
              <a:t>天線</a:t>
            </a:r>
          </a:p>
          <a:p>
            <a:r>
              <a:rPr lang="zh-TW" altLang="en-US" sz="1200" b="0" i="0" u="none" strike="noStrike" kern="1200" baseline="0" dirty="0" smtClean="0">
                <a:solidFill>
                  <a:schemeClr val="tx1"/>
                </a:solidFill>
                <a:latin typeface="+mn-lt"/>
                <a:ea typeface="+mn-ea"/>
                <a:cs typeface="+mn-cs"/>
              </a:rPr>
              <a:t>增益</a:t>
            </a:r>
            <a:r>
              <a:rPr lang="en-US" altLang="zh-TW" sz="1200" b="0" i="0" u="none" strike="noStrike" kern="1200" baseline="0" dirty="0" smtClean="0">
                <a:solidFill>
                  <a:schemeClr val="tx1"/>
                </a:solidFill>
                <a:latin typeface="+mn-lt"/>
                <a:ea typeface="+mn-ea"/>
                <a:cs typeface="+mn-cs"/>
              </a:rPr>
              <a:t>)</a:t>
            </a:r>
            <a:r>
              <a:rPr lang="zh-TW" altLang="en-US" sz="1200" b="0" i="0" u="none" strike="noStrike" kern="1200" baseline="0" dirty="0" smtClean="0">
                <a:solidFill>
                  <a:schemeClr val="tx1"/>
                </a:solidFill>
                <a:latin typeface="+mn-lt"/>
                <a:ea typeface="+mn-ea"/>
                <a:cs typeface="+mn-cs"/>
              </a:rPr>
              <a:t>應與低頻電波相去不遠。</a:t>
            </a:r>
          </a:p>
          <a:p>
            <a:r>
              <a:rPr lang="en-US" altLang="zh-TW" sz="1200" b="0" i="0" u="none" strike="noStrike" kern="1200" baseline="0" dirty="0" smtClean="0">
                <a:solidFill>
                  <a:schemeClr val="tx1"/>
                </a:solidFill>
                <a:latin typeface="+mn-lt"/>
                <a:ea typeface="+mn-ea"/>
                <a:cs typeface="+mn-cs"/>
              </a:rPr>
              <a:t>(2) </a:t>
            </a:r>
            <a:r>
              <a:rPr lang="zh-TW" altLang="en-US" sz="1200" b="0" i="0" u="none" strike="noStrike" kern="1200" baseline="0" dirty="0" smtClean="0">
                <a:solidFill>
                  <a:schemeClr val="tx1"/>
                </a:solidFill>
                <a:latin typeface="+mn-lt"/>
                <a:ea typeface="+mn-ea"/>
                <a:cs typeface="+mn-cs"/>
              </a:rPr>
              <a:t>大氣吸收損耗</a:t>
            </a:r>
          </a:p>
          <a:p>
            <a:r>
              <a:rPr lang="zh-TW" altLang="en-US" sz="1200" b="0" i="0" u="none" strike="noStrike" kern="1200" baseline="0" dirty="0" smtClean="0">
                <a:solidFill>
                  <a:schemeClr val="tx1"/>
                </a:solidFill>
                <a:latin typeface="+mn-lt"/>
                <a:ea typeface="+mn-ea"/>
                <a:cs typeface="+mn-cs"/>
              </a:rPr>
              <a:t>當毫米波穿越大氣時，氧氣分子，水蒸氣和其它組成大氣的氣態成分的吸收而產生傳輸損</a:t>
            </a:r>
          </a:p>
          <a:p>
            <a:r>
              <a:rPr lang="zh-TW" altLang="en-US" sz="1200" b="0" i="0" u="none" strike="noStrike" kern="1200" baseline="0" dirty="0" smtClean="0">
                <a:solidFill>
                  <a:schemeClr val="tx1"/>
                </a:solidFill>
                <a:latin typeface="+mn-lt"/>
                <a:ea typeface="+mn-ea"/>
                <a:cs typeface="+mn-cs"/>
              </a:rPr>
              <a:t>耗。在某些頻率下，恰好與氣體分子的共振頻率吻合，部份能量就被氣體分子吸收轉為其共振</a:t>
            </a:r>
          </a:p>
          <a:p>
            <a:r>
              <a:rPr lang="zh-TW" altLang="en-US" sz="1200" b="0" i="0" u="none" strike="noStrike" kern="1200" baseline="0" dirty="0" smtClean="0">
                <a:solidFill>
                  <a:schemeClr val="tx1"/>
                </a:solidFill>
                <a:latin typeface="+mn-lt"/>
                <a:ea typeface="+mn-ea"/>
                <a:cs typeface="+mn-cs"/>
              </a:rPr>
              <a:t>能量，造成傳輸損耗。</a:t>
            </a:r>
          </a:p>
          <a:p>
            <a:r>
              <a:rPr lang="en-US" altLang="zh-TW" sz="1200" b="0" i="0" u="none" strike="noStrike" kern="1200" baseline="0" dirty="0" smtClean="0">
                <a:solidFill>
                  <a:schemeClr val="tx1"/>
                </a:solidFill>
                <a:latin typeface="+mn-lt"/>
                <a:ea typeface="+mn-ea"/>
                <a:cs typeface="+mn-cs"/>
              </a:rPr>
              <a:t>(3) </a:t>
            </a:r>
            <a:r>
              <a:rPr lang="zh-TW" altLang="en-US" sz="1200" b="0" i="0" u="none" strike="noStrike" kern="1200" baseline="0" dirty="0" smtClean="0">
                <a:solidFill>
                  <a:schemeClr val="tx1"/>
                </a:solidFill>
                <a:latin typeface="+mn-lt"/>
                <a:ea typeface="+mn-ea"/>
                <a:cs typeface="+mn-cs"/>
              </a:rPr>
              <a:t>降雨衰減</a:t>
            </a:r>
          </a:p>
          <a:p>
            <a:r>
              <a:rPr lang="zh-TW" altLang="en-US" sz="1200" b="0" i="0" u="none" strike="noStrike" kern="1200" baseline="0" dirty="0" smtClean="0">
                <a:solidFill>
                  <a:schemeClr val="tx1"/>
                </a:solidFill>
                <a:latin typeface="+mn-lt"/>
                <a:ea typeface="+mn-ea"/>
                <a:cs typeface="+mn-cs"/>
              </a:rPr>
              <a:t>毫米波的傳播也受到雨的影響。雨滴的尺寸與毫米波波長的尺寸基本相同，因此會引起無</a:t>
            </a:r>
          </a:p>
          <a:p>
            <a:r>
              <a:rPr lang="zh-TW" altLang="en-US" sz="1200" b="0" i="0" u="none" strike="noStrike" kern="1200" baseline="0" dirty="0" smtClean="0">
                <a:solidFill>
                  <a:schemeClr val="tx1"/>
                </a:solidFill>
                <a:latin typeface="+mn-lt"/>
                <a:ea typeface="+mn-ea"/>
                <a:cs typeface="+mn-cs"/>
              </a:rPr>
              <a:t>線電信號的散射，造成電磁波能量的大幅衰減。</a:t>
            </a:r>
            <a:endParaRPr lang="zh-TW" altLang="en-US" dirty="0"/>
          </a:p>
        </p:txBody>
      </p:sp>
      <p:sp>
        <p:nvSpPr>
          <p:cNvPr id="4" name="投影片編號版面配置區 3"/>
          <p:cNvSpPr>
            <a:spLocks noGrp="1"/>
          </p:cNvSpPr>
          <p:nvPr>
            <p:ph type="sldNum" sz="quarter" idx="10"/>
          </p:nvPr>
        </p:nvSpPr>
        <p:spPr/>
        <p:txBody>
          <a:bodyPr/>
          <a:lstStyle/>
          <a:p>
            <a:fld id="{9CEA7A2B-0462-4786-A5C8-633FF20CB2CA}" type="slidenum">
              <a:rPr lang="zh-TW" altLang="en-US" smtClean="0"/>
              <a:t>22</a:t>
            </a:fld>
            <a:endParaRPr lang="zh-TW" altLang="en-US"/>
          </a:p>
        </p:txBody>
      </p:sp>
    </p:spTree>
    <p:extLst>
      <p:ext uri="{BB962C8B-B14F-4D97-AF65-F5344CB8AC3E}">
        <p14:creationId xmlns:p14="http://schemas.microsoft.com/office/powerpoint/2010/main" val="30079431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u="none" strike="noStrike" kern="1200" baseline="0" dirty="0" smtClean="0">
                <a:solidFill>
                  <a:schemeClr val="tx1"/>
                </a:solidFill>
                <a:latin typeface="+mn-lt"/>
                <a:ea typeface="+mn-ea"/>
                <a:cs typeface="+mn-cs"/>
              </a:rPr>
              <a:t>毫米波快速衰減的特性，剛好符合密集都會地區頻率複用的需求，以免造成其他鏈路信號</a:t>
            </a:r>
          </a:p>
          <a:p>
            <a:r>
              <a:rPr lang="zh-TW" altLang="en-US" sz="1200" b="0" i="0" u="none" strike="noStrike" kern="1200" baseline="0" dirty="0" smtClean="0">
                <a:solidFill>
                  <a:schemeClr val="tx1"/>
                </a:solidFill>
                <a:latin typeface="+mn-lt"/>
                <a:ea typeface="+mn-ea"/>
                <a:cs typeface="+mn-cs"/>
              </a:rPr>
              <a:t>在天線背後灌入過高輻射能量，而影響該天線前向鏈路信號傳輸品質。</a:t>
            </a:r>
            <a:endParaRPr lang="en-US" altLang="zh-TW" sz="1200" b="0" i="0" u="none" strike="noStrike" kern="1200" baseline="0" dirty="0" smtClean="0">
              <a:solidFill>
                <a:schemeClr val="tx1"/>
              </a:solidFill>
              <a:latin typeface="+mn-lt"/>
              <a:ea typeface="+mn-ea"/>
              <a:cs typeface="+mn-cs"/>
            </a:endParaRPr>
          </a:p>
          <a:p>
            <a:r>
              <a:rPr lang="zh-TW" altLang="en-US" sz="1200" b="0" i="0" u="none" strike="noStrike" kern="1200" baseline="0" dirty="0" smtClean="0">
                <a:solidFill>
                  <a:schemeClr val="tx1"/>
                </a:solidFill>
                <a:latin typeface="+mn-lt"/>
                <a:ea typeface="+mn-ea"/>
                <a:cs typeface="+mn-cs"/>
              </a:rPr>
              <a:t>另外，由於毫米波的短波長特性，使得傳接收端允許配置大型的天線陣列，藉此得到更高</a:t>
            </a:r>
          </a:p>
          <a:p>
            <a:r>
              <a:rPr lang="zh-TW" altLang="en-US" sz="1200" b="0" i="0" u="none" strike="noStrike" kern="1200" baseline="0" dirty="0" smtClean="0">
                <a:solidFill>
                  <a:schemeClr val="tx1"/>
                </a:solidFill>
                <a:latin typeface="+mn-lt"/>
                <a:ea typeface="+mn-ea"/>
                <a:cs typeface="+mn-cs"/>
              </a:rPr>
              <a:t>的波束增益</a:t>
            </a:r>
            <a:r>
              <a:rPr lang="en-US" altLang="zh-TW" sz="1200" b="0" i="0" u="none" strike="noStrike" kern="1200" baseline="0" dirty="0" smtClean="0">
                <a:solidFill>
                  <a:schemeClr val="tx1"/>
                </a:solidFill>
                <a:latin typeface="+mn-lt"/>
                <a:ea typeface="+mn-ea"/>
                <a:cs typeface="+mn-cs"/>
              </a:rPr>
              <a:t>(Beamforming gain)</a:t>
            </a:r>
            <a:r>
              <a:rPr lang="zh-TW" altLang="en-US" sz="1200" b="0" i="0" u="none" strike="noStrike" kern="1200" baseline="0" dirty="0" smtClean="0">
                <a:solidFill>
                  <a:schemeClr val="tx1"/>
                </a:solidFill>
                <a:latin typeface="+mn-lt"/>
                <a:ea typeface="+mn-ea"/>
                <a:cs typeface="+mn-cs"/>
              </a:rPr>
              <a:t>，不僅能有效對抗因大氣吸收和降雨所帶來的損耗，更能降低</a:t>
            </a:r>
          </a:p>
          <a:p>
            <a:r>
              <a:rPr lang="zh-TW" altLang="en-US" sz="1200" b="0" i="0" u="none" strike="noStrike" kern="1200" baseline="0" dirty="0" smtClean="0">
                <a:solidFill>
                  <a:schemeClr val="tx1"/>
                </a:solidFill>
                <a:latin typeface="+mn-lt"/>
                <a:ea typeface="+mn-ea"/>
                <a:cs typeface="+mn-cs"/>
              </a:rPr>
              <a:t>鄰近基地台彼此間的干擾，而毫米波基地台也因此得以佈建得更加密集，以解決傳統基地台在</a:t>
            </a:r>
          </a:p>
          <a:p>
            <a:r>
              <a:rPr lang="zh-TW" altLang="en-US" sz="1200" b="0" i="0" u="none" strike="noStrike" kern="1200" baseline="0" dirty="0" smtClean="0">
                <a:solidFill>
                  <a:schemeClr val="tx1"/>
                </a:solidFill>
                <a:latin typeface="+mn-lt"/>
                <a:ea typeface="+mn-ea"/>
                <a:cs typeface="+mn-cs"/>
              </a:rPr>
              <a:t>細胞邊緣信號品質不佳的問題。</a:t>
            </a:r>
            <a:endParaRPr lang="zh-TW" altLang="en-US" dirty="0"/>
          </a:p>
        </p:txBody>
      </p:sp>
      <p:sp>
        <p:nvSpPr>
          <p:cNvPr id="4" name="投影片編號版面配置區 3"/>
          <p:cNvSpPr>
            <a:spLocks noGrp="1"/>
          </p:cNvSpPr>
          <p:nvPr>
            <p:ph type="sldNum" sz="quarter" idx="10"/>
          </p:nvPr>
        </p:nvSpPr>
        <p:spPr/>
        <p:txBody>
          <a:bodyPr/>
          <a:lstStyle/>
          <a:p>
            <a:fld id="{9CEA7A2B-0462-4786-A5C8-633FF20CB2CA}" type="slidenum">
              <a:rPr lang="zh-TW" altLang="en-US" smtClean="0"/>
              <a:t>23</a:t>
            </a:fld>
            <a:endParaRPr lang="zh-TW" altLang="en-US"/>
          </a:p>
        </p:txBody>
      </p:sp>
    </p:spTree>
    <p:extLst>
      <p:ext uri="{BB962C8B-B14F-4D97-AF65-F5344CB8AC3E}">
        <p14:creationId xmlns:p14="http://schemas.microsoft.com/office/powerpoint/2010/main" val="2451472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u="none" strike="noStrike" kern="1200" baseline="0" dirty="0" smtClean="0">
                <a:solidFill>
                  <a:schemeClr val="tx1"/>
                </a:solidFill>
                <a:latin typeface="+mn-lt"/>
                <a:ea typeface="+mn-ea"/>
                <a:cs typeface="+mn-cs"/>
              </a:rPr>
              <a:t>現今網路是以硬體設備為核心，不僅易有相容與互通性問題，客製化設計難度及成本相對</a:t>
            </a:r>
          </a:p>
          <a:p>
            <a:r>
              <a:rPr lang="zh-TW" altLang="en-US" sz="1200" b="0" i="0" u="none" strike="noStrike" kern="1200" baseline="0" dirty="0" smtClean="0">
                <a:solidFill>
                  <a:schemeClr val="tx1"/>
                </a:solidFill>
                <a:latin typeface="+mn-lt"/>
                <a:ea typeface="+mn-ea"/>
                <a:cs typeface="+mn-cs"/>
              </a:rPr>
              <a:t>較高，因此，以軟體模擬各種專用網路設備功能的網路功能虛擬化技術逐漸受到重視，例如將</a:t>
            </a:r>
          </a:p>
          <a:p>
            <a:r>
              <a:rPr lang="en-US" altLang="zh-TW" sz="1200" b="0" i="0" u="none" strike="noStrike" kern="1200" baseline="0" dirty="0" smtClean="0">
                <a:solidFill>
                  <a:schemeClr val="tx1"/>
                </a:solidFill>
                <a:latin typeface="+mn-lt"/>
                <a:ea typeface="+mn-ea"/>
                <a:cs typeface="+mn-cs"/>
              </a:rPr>
              <a:t>NAT (Network Address Translation) </a:t>
            </a:r>
            <a:r>
              <a:rPr lang="zh-TW" altLang="en-US" sz="1200" b="0" i="0" u="none" strike="noStrike" kern="1200" baseline="0" dirty="0" smtClean="0">
                <a:solidFill>
                  <a:schemeClr val="tx1"/>
                </a:solidFill>
                <a:latin typeface="+mn-lt"/>
                <a:ea typeface="+mn-ea"/>
                <a:cs typeface="+mn-cs"/>
              </a:rPr>
              <a:t>、防火牆、網路入侵偵測∕防禦</a:t>
            </a:r>
            <a:r>
              <a:rPr lang="en-US" altLang="zh-TW" sz="1200" b="0" i="0" u="none" strike="noStrike" kern="1200" baseline="0" dirty="0" smtClean="0">
                <a:solidFill>
                  <a:schemeClr val="tx1"/>
                </a:solidFill>
                <a:latin typeface="+mn-lt"/>
                <a:ea typeface="+mn-ea"/>
                <a:cs typeface="+mn-cs"/>
              </a:rPr>
              <a:t>(IDS/IPS)</a:t>
            </a:r>
            <a:r>
              <a:rPr lang="zh-TW" altLang="en-US" sz="1200" b="0" i="0" u="none" strike="noStrike" kern="1200" baseline="0" dirty="0" smtClean="0">
                <a:solidFill>
                  <a:schemeClr val="tx1"/>
                </a:solidFill>
                <a:latin typeface="+mn-lt"/>
                <a:ea typeface="+mn-ea"/>
                <a:cs typeface="+mn-cs"/>
              </a:rPr>
              <a:t>、網域名稱服</a:t>
            </a:r>
          </a:p>
          <a:p>
            <a:r>
              <a:rPr lang="zh-TW" altLang="en-US" sz="1200" b="0" i="0" u="none" strike="noStrike" kern="1200" baseline="0" dirty="0" smtClean="0">
                <a:solidFill>
                  <a:schemeClr val="tx1"/>
                </a:solidFill>
                <a:latin typeface="+mn-lt"/>
                <a:ea typeface="+mn-ea"/>
                <a:cs typeface="+mn-cs"/>
              </a:rPr>
              <a:t>務</a:t>
            </a:r>
            <a:r>
              <a:rPr lang="en-US" altLang="zh-TW" sz="1200" b="0" i="0" u="none" strike="noStrike" kern="1200" baseline="0" dirty="0" smtClean="0">
                <a:solidFill>
                  <a:schemeClr val="tx1"/>
                </a:solidFill>
                <a:latin typeface="+mn-lt"/>
                <a:ea typeface="+mn-ea"/>
                <a:cs typeface="+mn-cs"/>
              </a:rPr>
              <a:t>(DNS</a:t>
            </a:r>
            <a:r>
              <a:rPr lang="zh-TW" altLang="en-US" sz="1200" b="0" i="0" u="none" strike="noStrike" kern="1200" baseline="0" dirty="0" smtClean="0">
                <a:solidFill>
                  <a:schemeClr val="tx1"/>
                </a:solidFill>
                <a:latin typeface="+mn-lt"/>
                <a:ea typeface="+mn-ea"/>
                <a:cs typeface="+mn-cs"/>
              </a:rPr>
              <a:t>）、網站快取等網路功能，從專屬的硬體設備當中脫離，讓它們可以在軟體中執行。</a:t>
            </a:r>
          </a:p>
          <a:p>
            <a:r>
              <a:rPr lang="zh-TW" altLang="en-US" sz="1200" b="0" i="0" u="none" strike="noStrike" kern="1200" baseline="0" dirty="0" smtClean="0">
                <a:solidFill>
                  <a:schemeClr val="tx1"/>
                </a:solidFill>
                <a:latin typeface="+mn-lt"/>
                <a:ea typeface="+mn-ea"/>
                <a:cs typeface="+mn-cs"/>
              </a:rPr>
              <a:t>設計上，</a:t>
            </a:r>
            <a:r>
              <a:rPr lang="en-US" altLang="zh-TW" sz="1200" b="0" i="0" u="none" strike="noStrike" kern="1200" baseline="0" dirty="0" smtClean="0">
                <a:solidFill>
                  <a:schemeClr val="tx1"/>
                </a:solidFill>
                <a:latin typeface="+mn-lt"/>
                <a:ea typeface="+mn-ea"/>
                <a:cs typeface="+mn-cs"/>
              </a:rPr>
              <a:t>NFV </a:t>
            </a:r>
            <a:r>
              <a:rPr lang="zh-TW" altLang="en-US" sz="1200" b="0" i="0" u="none" strike="noStrike" kern="1200" baseline="0" dirty="0" smtClean="0">
                <a:solidFill>
                  <a:schemeClr val="tx1"/>
                </a:solidFill>
                <a:latin typeface="+mn-lt"/>
                <a:ea typeface="+mn-ea"/>
                <a:cs typeface="+mn-cs"/>
              </a:rPr>
              <a:t>是用來整併網路元件，並且能將這些網路元件的功能提供出去，以支援虛擬化</a:t>
            </a:r>
          </a:p>
          <a:p>
            <a:r>
              <a:rPr lang="zh-TW" altLang="en-US" sz="1200" b="0" i="0" u="none" strike="noStrike" kern="1200" baseline="0" dirty="0" smtClean="0">
                <a:solidFill>
                  <a:schemeClr val="tx1"/>
                </a:solidFill>
                <a:latin typeface="+mn-lt"/>
                <a:ea typeface="+mn-ea"/>
                <a:cs typeface="+mn-cs"/>
              </a:rPr>
              <a:t>基礎架構，包括受到虛擬化的伺服器、儲存，甚至網路，當中運用了標準的</a:t>
            </a:r>
            <a:r>
              <a:rPr lang="en-US" altLang="zh-TW" sz="1200" b="0" i="0" u="none" strike="noStrike" kern="1200" baseline="0" dirty="0" smtClean="0">
                <a:solidFill>
                  <a:schemeClr val="tx1"/>
                </a:solidFill>
                <a:latin typeface="+mn-lt"/>
                <a:ea typeface="+mn-ea"/>
                <a:cs typeface="+mn-cs"/>
              </a:rPr>
              <a:t>IT </a:t>
            </a:r>
            <a:r>
              <a:rPr lang="zh-TW" altLang="en-US" sz="1200" b="0" i="0" u="none" strike="noStrike" kern="1200" baseline="0" dirty="0" smtClean="0">
                <a:solidFill>
                  <a:schemeClr val="tx1"/>
                </a:solidFill>
                <a:latin typeface="+mn-lt"/>
                <a:ea typeface="+mn-ea"/>
                <a:cs typeface="+mn-cs"/>
              </a:rPr>
              <a:t>虛擬化技術，能</a:t>
            </a:r>
          </a:p>
          <a:p>
            <a:r>
              <a:rPr lang="zh-TW" altLang="en-US" sz="1200" b="0" i="0" u="none" strike="noStrike" kern="1200" baseline="0" dirty="0" smtClean="0">
                <a:solidFill>
                  <a:schemeClr val="tx1"/>
                </a:solidFill>
                <a:latin typeface="+mn-lt"/>
                <a:ea typeface="+mn-ea"/>
                <a:cs typeface="+mn-cs"/>
              </a:rPr>
              <a:t>執行在高容量的伺服器、交換器與儲存硬體設備，以便虛擬化網路相關的功能。</a:t>
            </a:r>
            <a:endParaRPr lang="zh-TW" altLang="en-US" dirty="0"/>
          </a:p>
        </p:txBody>
      </p:sp>
      <p:sp>
        <p:nvSpPr>
          <p:cNvPr id="4" name="投影片編號版面配置區 3"/>
          <p:cNvSpPr>
            <a:spLocks noGrp="1"/>
          </p:cNvSpPr>
          <p:nvPr>
            <p:ph type="sldNum" sz="quarter" idx="10"/>
          </p:nvPr>
        </p:nvSpPr>
        <p:spPr/>
        <p:txBody>
          <a:bodyPr/>
          <a:lstStyle/>
          <a:p>
            <a:fld id="{9CEA7A2B-0462-4786-A5C8-633FF20CB2CA}" type="slidenum">
              <a:rPr lang="zh-TW" altLang="en-US" smtClean="0"/>
              <a:t>24</a:t>
            </a:fld>
            <a:endParaRPr lang="zh-TW" altLang="en-US"/>
          </a:p>
        </p:txBody>
      </p:sp>
    </p:spTree>
    <p:extLst>
      <p:ext uri="{BB962C8B-B14F-4D97-AF65-F5344CB8AC3E}">
        <p14:creationId xmlns:p14="http://schemas.microsoft.com/office/powerpoint/2010/main" val="36075267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u="none" strike="noStrike" kern="1200" baseline="0" dirty="0" smtClean="0">
                <a:solidFill>
                  <a:schemeClr val="tx1"/>
                </a:solidFill>
                <a:latin typeface="+mn-lt"/>
                <a:ea typeface="+mn-ea"/>
                <a:cs typeface="+mn-cs"/>
              </a:rPr>
              <a:t>物聯網</a:t>
            </a:r>
            <a:r>
              <a:rPr lang="en-US" altLang="zh-TW" sz="1200" b="0" i="0" u="none" strike="noStrike" kern="1200" baseline="0" dirty="0" smtClean="0">
                <a:solidFill>
                  <a:schemeClr val="tx1"/>
                </a:solidFill>
                <a:latin typeface="+mn-lt"/>
                <a:ea typeface="+mn-ea"/>
                <a:cs typeface="+mn-cs"/>
              </a:rPr>
              <a:t>(Internet of Things, </a:t>
            </a:r>
            <a:r>
              <a:rPr lang="en-US" altLang="zh-TW" sz="1200" b="0" i="0" u="none" strike="noStrike" kern="1200" baseline="0" dirty="0" err="1" smtClean="0">
                <a:solidFill>
                  <a:schemeClr val="tx1"/>
                </a:solidFill>
                <a:latin typeface="+mn-lt"/>
                <a:ea typeface="+mn-ea"/>
                <a:cs typeface="+mn-cs"/>
              </a:rPr>
              <a:t>IoT</a:t>
            </a:r>
            <a:r>
              <a:rPr lang="en-US" altLang="zh-TW" sz="1200" b="0" i="0" u="none" strike="noStrike" kern="1200" baseline="0" dirty="0" smtClean="0">
                <a:solidFill>
                  <a:schemeClr val="tx1"/>
                </a:solidFill>
                <a:latin typeface="+mn-lt"/>
                <a:ea typeface="+mn-ea"/>
                <a:cs typeface="+mn-cs"/>
              </a:rPr>
              <a:t>)</a:t>
            </a:r>
            <a:r>
              <a:rPr lang="zh-TW" altLang="en-US" sz="1200" b="0" i="0" u="none" strike="noStrike" kern="1200" baseline="0" dirty="0" smtClean="0">
                <a:solidFill>
                  <a:schemeClr val="tx1"/>
                </a:solidFill>
                <a:latin typeface="+mn-lt"/>
                <a:ea typeface="+mn-ea"/>
                <a:cs typeface="+mn-cs"/>
              </a:rPr>
              <a:t>中主要的通訊方式中，包括</a:t>
            </a:r>
            <a:r>
              <a:rPr lang="en-US" altLang="zh-TW" sz="1200" b="0" i="0" u="none" strike="noStrike" kern="1200" baseline="0" dirty="0" smtClean="0">
                <a:solidFill>
                  <a:schemeClr val="tx1"/>
                </a:solidFill>
                <a:latin typeface="+mn-lt"/>
                <a:ea typeface="+mn-ea"/>
                <a:cs typeface="+mn-cs"/>
              </a:rPr>
              <a:t>D2D (Device-to-Device)</a:t>
            </a:r>
          </a:p>
          <a:p>
            <a:r>
              <a:rPr lang="zh-TW" altLang="en-US" sz="1200" b="0" i="0" u="none" strike="noStrike" kern="1200" baseline="0" dirty="0" smtClean="0">
                <a:solidFill>
                  <a:schemeClr val="tx1"/>
                </a:solidFill>
                <a:latin typeface="+mn-lt"/>
                <a:ea typeface="+mn-ea"/>
                <a:cs typeface="+mn-cs"/>
              </a:rPr>
              <a:t>及</a:t>
            </a:r>
            <a:r>
              <a:rPr lang="en-US" altLang="zh-TW" sz="1200" b="0" i="0" u="none" strike="noStrike" kern="1200" baseline="0" dirty="0" smtClean="0">
                <a:solidFill>
                  <a:schemeClr val="tx1"/>
                </a:solidFill>
                <a:latin typeface="+mn-lt"/>
                <a:ea typeface="+mn-ea"/>
                <a:cs typeface="+mn-cs"/>
              </a:rPr>
              <a:t>M2M (Machine-to-Machine)</a:t>
            </a:r>
            <a:r>
              <a:rPr lang="zh-TW" altLang="en-US" sz="1200" b="0" i="0" u="none" strike="noStrike" kern="1200" baseline="0" dirty="0" smtClean="0">
                <a:solidFill>
                  <a:schemeClr val="tx1"/>
                </a:solidFill>
                <a:latin typeface="+mn-lt"/>
                <a:ea typeface="+mn-ea"/>
                <a:cs typeface="+mn-cs"/>
              </a:rPr>
              <a:t>兩種方式。而</a:t>
            </a:r>
            <a:r>
              <a:rPr lang="en-US" altLang="zh-TW" sz="1200" b="0" i="0" u="none" strike="noStrike" kern="1200" baseline="0" dirty="0" smtClean="0">
                <a:solidFill>
                  <a:schemeClr val="tx1"/>
                </a:solidFill>
                <a:latin typeface="+mn-lt"/>
                <a:ea typeface="+mn-ea"/>
                <a:cs typeface="+mn-cs"/>
              </a:rPr>
              <a:t>M2M </a:t>
            </a:r>
            <a:r>
              <a:rPr lang="zh-TW" altLang="en-US" sz="1200" b="0" i="0" u="none" strike="noStrike" kern="1200" baseline="0" dirty="0" smtClean="0">
                <a:solidFill>
                  <a:schemeClr val="tx1"/>
                </a:solidFill>
                <a:latin typeface="+mn-lt"/>
                <a:ea typeface="+mn-ea"/>
                <a:cs typeface="+mn-cs"/>
              </a:rPr>
              <a:t>與</a:t>
            </a:r>
            <a:r>
              <a:rPr lang="en-US" altLang="zh-TW" sz="1200" b="0" i="0" u="none" strike="noStrike" kern="1200" baseline="0" dirty="0" smtClean="0">
                <a:solidFill>
                  <a:schemeClr val="tx1"/>
                </a:solidFill>
                <a:latin typeface="+mn-lt"/>
                <a:ea typeface="+mn-ea"/>
                <a:cs typeface="+mn-cs"/>
              </a:rPr>
              <a:t>D2D </a:t>
            </a:r>
            <a:r>
              <a:rPr lang="zh-TW" altLang="en-US" sz="1200" b="0" i="0" u="none" strike="noStrike" kern="1200" baseline="0" dirty="0" smtClean="0">
                <a:solidFill>
                  <a:schemeClr val="tx1"/>
                </a:solidFill>
                <a:latin typeface="+mn-lt"/>
                <a:ea typeface="+mn-ea"/>
                <a:cs typeface="+mn-cs"/>
              </a:rPr>
              <a:t>最大的差別為：</a:t>
            </a:r>
            <a:r>
              <a:rPr lang="en-US" altLang="zh-TW" sz="1200" b="0" i="0" u="none" strike="noStrike" kern="1200" baseline="0" dirty="0" smtClean="0">
                <a:solidFill>
                  <a:schemeClr val="tx1"/>
                </a:solidFill>
                <a:latin typeface="+mn-lt"/>
                <a:ea typeface="+mn-ea"/>
                <a:cs typeface="+mn-cs"/>
              </a:rPr>
              <a:t>M2M </a:t>
            </a:r>
            <a:r>
              <a:rPr lang="zh-TW" altLang="en-US" sz="1200" b="0" i="0" u="none" strike="noStrike" kern="1200" baseline="0" dirty="0" smtClean="0">
                <a:solidFill>
                  <a:schemeClr val="tx1"/>
                </a:solidFill>
                <a:latin typeface="+mn-lt"/>
                <a:ea typeface="+mn-ea"/>
                <a:cs typeface="+mn-cs"/>
              </a:rPr>
              <a:t>是類似於機器型通</a:t>
            </a:r>
          </a:p>
          <a:p>
            <a:r>
              <a:rPr lang="zh-TW" altLang="en-US" sz="1200" b="0" i="0" u="none" strike="noStrike" kern="1200" baseline="0" dirty="0" smtClean="0">
                <a:solidFill>
                  <a:schemeClr val="tx1"/>
                </a:solidFill>
                <a:latin typeface="+mn-lt"/>
                <a:ea typeface="+mn-ea"/>
                <a:cs typeface="+mn-cs"/>
              </a:rPr>
              <a:t>訊</a:t>
            </a:r>
            <a:r>
              <a:rPr lang="en-US" altLang="zh-TW" sz="1200" b="0" i="0" u="none" strike="noStrike" kern="1200" baseline="0" dirty="0" smtClean="0">
                <a:solidFill>
                  <a:schemeClr val="tx1"/>
                </a:solidFill>
                <a:latin typeface="+mn-lt"/>
                <a:ea typeface="+mn-ea"/>
                <a:cs typeface="+mn-cs"/>
              </a:rPr>
              <a:t>(Machine Type Communication, MTC)</a:t>
            </a:r>
            <a:r>
              <a:rPr lang="zh-TW" altLang="en-US" sz="1200" b="0" i="0" u="none" strike="noStrike" kern="1200" baseline="0" dirty="0" smtClean="0">
                <a:solidFill>
                  <a:schemeClr val="tx1"/>
                </a:solidFill>
                <a:latin typeface="+mn-lt"/>
                <a:ea typeface="+mn-ea"/>
                <a:cs typeface="+mn-cs"/>
              </a:rPr>
              <a:t>，其中所有的機器都可互相連結溝通；但</a:t>
            </a:r>
            <a:r>
              <a:rPr lang="en-US" altLang="zh-TW" sz="1200" b="0" i="0" u="none" strike="noStrike" kern="1200" baseline="0" dirty="0" smtClean="0">
                <a:solidFill>
                  <a:schemeClr val="tx1"/>
                </a:solidFill>
                <a:latin typeface="+mn-lt"/>
                <a:ea typeface="+mn-ea"/>
                <a:cs typeface="+mn-cs"/>
              </a:rPr>
              <a:t>D2D </a:t>
            </a:r>
            <a:r>
              <a:rPr lang="zh-TW" altLang="en-US" sz="1200" b="0" i="0" u="none" strike="noStrike" kern="1200" baseline="0" dirty="0" smtClean="0">
                <a:solidFill>
                  <a:schemeClr val="tx1"/>
                </a:solidFill>
                <a:latin typeface="+mn-lt"/>
                <a:ea typeface="+mn-ea"/>
                <a:cs typeface="+mn-cs"/>
              </a:rPr>
              <a:t>只有關注</a:t>
            </a:r>
          </a:p>
          <a:p>
            <a:r>
              <a:rPr lang="zh-TW" altLang="en-US" sz="1200" b="0" i="0" u="none" strike="noStrike" kern="1200" baseline="0" dirty="0" smtClean="0">
                <a:solidFill>
                  <a:schemeClr val="tx1"/>
                </a:solidFill>
                <a:latin typeface="+mn-lt"/>
                <a:ea typeface="+mn-ea"/>
                <a:cs typeface="+mn-cs"/>
              </a:rPr>
              <a:t>在使用者</a:t>
            </a:r>
            <a:r>
              <a:rPr lang="en-US" altLang="zh-TW" sz="1200" b="0" i="0" u="none" strike="noStrike" kern="1200" baseline="0" dirty="0" smtClean="0">
                <a:solidFill>
                  <a:schemeClr val="tx1"/>
                </a:solidFill>
                <a:latin typeface="+mn-lt"/>
                <a:ea typeface="+mn-ea"/>
                <a:cs typeface="+mn-cs"/>
              </a:rPr>
              <a:t>(UE)</a:t>
            </a:r>
            <a:r>
              <a:rPr lang="zh-TW" altLang="en-US" sz="1200" b="0" i="0" u="none" strike="noStrike" kern="1200" baseline="0" dirty="0" smtClean="0">
                <a:solidFill>
                  <a:schemeClr val="tx1"/>
                </a:solidFill>
                <a:latin typeface="+mn-lt"/>
                <a:ea typeface="+mn-ea"/>
                <a:cs typeface="+mn-cs"/>
              </a:rPr>
              <a:t>上，</a:t>
            </a:r>
            <a:r>
              <a:rPr lang="en-US" altLang="zh-TW" sz="1200" b="0" i="0" u="none" strike="noStrike" kern="1200" baseline="0" dirty="0" smtClean="0">
                <a:solidFill>
                  <a:schemeClr val="tx1"/>
                </a:solidFill>
                <a:latin typeface="+mn-lt"/>
                <a:ea typeface="+mn-ea"/>
                <a:cs typeface="+mn-cs"/>
              </a:rPr>
              <a:t>UE </a:t>
            </a:r>
            <a:r>
              <a:rPr lang="zh-TW" altLang="en-US" sz="1200" b="0" i="0" u="none" strike="noStrike" kern="1200" baseline="0" dirty="0" smtClean="0">
                <a:solidFill>
                  <a:schemeClr val="tx1"/>
                </a:solidFill>
                <a:latin typeface="+mn-lt"/>
                <a:ea typeface="+mn-ea"/>
                <a:cs typeface="+mn-cs"/>
              </a:rPr>
              <a:t>之間不需要基地台即可直接通訊。</a:t>
            </a:r>
            <a:endParaRPr lang="en-US" altLang="zh-TW" sz="1200" b="0" i="0" u="none" strike="noStrike" kern="1200" baseline="0" dirty="0" smtClean="0">
              <a:solidFill>
                <a:schemeClr val="tx1"/>
              </a:solidFill>
              <a:latin typeface="+mn-lt"/>
              <a:ea typeface="+mn-ea"/>
              <a:cs typeface="+mn-cs"/>
            </a:endParaRPr>
          </a:p>
          <a:p>
            <a:endParaRPr lang="en-US" altLang="zh-TW" sz="1200" b="0" i="0" u="none" strike="noStrike" kern="1200" baseline="0" dirty="0" smtClean="0">
              <a:solidFill>
                <a:schemeClr val="tx1"/>
              </a:solidFill>
              <a:latin typeface="+mn-lt"/>
              <a:ea typeface="+mn-ea"/>
              <a:cs typeface="+mn-cs"/>
            </a:endParaRPr>
          </a:p>
          <a:p>
            <a:r>
              <a:rPr lang="en-US" altLang="zh-TW" sz="1200" b="0" i="0" u="none" strike="noStrike" kern="1200" baseline="0" dirty="0" smtClean="0">
                <a:solidFill>
                  <a:schemeClr val="tx1"/>
                </a:solidFill>
                <a:latin typeface="+mn-lt"/>
                <a:ea typeface="+mn-ea"/>
                <a:cs typeface="+mn-cs"/>
              </a:rPr>
              <a:t>D2D (Device-to-Device)</a:t>
            </a:r>
            <a:r>
              <a:rPr lang="zh-TW" altLang="en-US" sz="1200" b="0" i="0" u="none" strike="noStrike" kern="1200" baseline="0" dirty="0" smtClean="0">
                <a:solidFill>
                  <a:schemeClr val="tx1"/>
                </a:solidFill>
                <a:latin typeface="+mn-lt"/>
                <a:ea typeface="+mn-ea"/>
                <a:cs typeface="+mn-cs"/>
              </a:rPr>
              <a:t>指無線裝置間不透過基地台的協調傳送，直接進行通訊的技術，</a:t>
            </a:r>
          </a:p>
          <a:p>
            <a:r>
              <a:rPr lang="zh-TW" altLang="en-US" sz="1200" b="0" i="0" u="none" strike="noStrike" kern="1200" baseline="0" dirty="0" smtClean="0">
                <a:solidFill>
                  <a:schemeClr val="tx1"/>
                </a:solidFill>
                <a:latin typeface="+mn-lt"/>
                <a:ea typeface="+mn-ea"/>
                <a:cs typeface="+mn-cs"/>
              </a:rPr>
              <a:t>為未來通訊服務朝雲端應用發展及近端通訊應用</a:t>
            </a:r>
            <a:r>
              <a:rPr lang="en-US" altLang="zh-TW" sz="1200" b="0" i="0" u="none" strike="noStrike" kern="1200" baseline="0" dirty="0" smtClean="0">
                <a:solidFill>
                  <a:schemeClr val="tx1"/>
                </a:solidFill>
                <a:latin typeface="+mn-lt"/>
                <a:ea typeface="+mn-ea"/>
                <a:cs typeface="+mn-cs"/>
              </a:rPr>
              <a:t>(Proximity communication)</a:t>
            </a:r>
            <a:r>
              <a:rPr lang="zh-TW" altLang="en-US" sz="1200" b="0" i="0" u="none" strike="noStrike" kern="1200" baseline="0" dirty="0" smtClean="0">
                <a:solidFill>
                  <a:schemeClr val="tx1"/>
                </a:solidFill>
                <a:latin typeface="+mn-lt"/>
                <a:ea typeface="+mn-ea"/>
                <a:cs typeface="+mn-cs"/>
              </a:rPr>
              <a:t>的重要一環。</a:t>
            </a:r>
            <a:r>
              <a:rPr lang="en-US" altLang="zh-TW" sz="1200" b="0" i="0" u="none" strike="noStrike" kern="1200" baseline="0" dirty="0" smtClean="0">
                <a:solidFill>
                  <a:schemeClr val="tx1"/>
                </a:solidFill>
                <a:latin typeface="+mn-lt"/>
                <a:ea typeface="+mn-ea"/>
                <a:cs typeface="+mn-cs"/>
              </a:rPr>
              <a:t>D2D</a:t>
            </a:r>
          </a:p>
          <a:p>
            <a:r>
              <a:rPr lang="zh-TW" altLang="en-US" sz="1200" b="0" i="0" u="none" strike="noStrike" kern="1200" baseline="0" dirty="0" smtClean="0">
                <a:solidFill>
                  <a:schemeClr val="tx1"/>
                </a:solidFill>
                <a:latin typeface="+mn-lt"/>
                <a:ea typeface="+mn-ea"/>
                <a:cs typeface="+mn-cs"/>
              </a:rPr>
              <a:t>常見與行動通訊系統結合，可以縮短通訊距離有助於裝置的省電、提升頻譜使用率及效率、有</a:t>
            </a:r>
          </a:p>
          <a:p>
            <a:r>
              <a:rPr lang="zh-TW" altLang="en-US" sz="1200" b="0" i="0" u="none" strike="noStrike" kern="1200" baseline="0" dirty="0" smtClean="0">
                <a:solidFill>
                  <a:schemeClr val="tx1"/>
                </a:solidFill>
                <a:latin typeface="+mn-lt"/>
                <a:ea typeface="+mn-ea"/>
                <a:cs typeface="+mn-cs"/>
              </a:rPr>
              <a:t>效支援物聯網的小封包傳輸等等。但相對來說，亦會衍生出裝置間的同步問題以及使用者之間</a:t>
            </a:r>
          </a:p>
          <a:p>
            <a:r>
              <a:rPr lang="zh-TW" altLang="en-US" sz="1200" b="0" i="0" u="none" strike="noStrike" kern="1200" baseline="0" dirty="0" smtClean="0">
                <a:solidFill>
                  <a:schemeClr val="tx1"/>
                </a:solidFill>
                <a:latin typeface="+mn-lt"/>
                <a:ea typeface="+mn-ea"/>
                <a:cs typeface="+mn-cs"/>
              </a:rPr>
              <a:t>的互相干擾影響等議題，若沒有妥善處理，反而可能會損壞原本行動通訊網路的服務品質。</a:t>
            </a:r>
            <a:endParaRPr lang="zh-TW" altLang="en-US" dirty="0"/>
          </a:p>
        </p:txBody>
      </p:sp>
      <p:sp>
        <p:nvSpPr>
          <p:cNvPr id="4" name="投影片編號版面配置區 3"/>
          <p:cNvSpPr>
            <a:spLocks noGrp="1"/>
          </p:cNvSpPr>
          <p:nvPr>
            <p:ph type="sldNum" sz="quarter" idx="10"/>
          </p:nvPr>
        </p:nvSpPr>
        <p:spPr/>
        <p:txBody>
          <a:bodyPr/>
          <a:lstStyle/>
          <a:p>
            <a:fld id="{9CEA7A2B-0462-4786-A5C8-633FF20CB2CA}" type="slidenum">
              <a:rPr lang="zh-TW" altLang="en-US" smtClean="0"/>
              <a:t>25</a:t>
            </a:fld>
            <a:endParaRPr lang="zh-TW" altLang="en-US"/>
          </a:p>
        </p:txBody>
      </p:sp>
    </p:spTree>
    <p:extLst>
      <p:ext uri="{BB962C8B-B14F-4D97-AF65-F5344CB8AC3E}">
        <p14:creationId xmlns:p14="http://schemas.microsoft.com/office/powerpoint/2010/main" val="411972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baseline="0" dirty="0" smtClean="0">
                <a:solidFill>
                  <a:schemeClr val="tx1"/>
                </a:solidFill>
                <a:latin typeface="+mn-lt"/>
                <a:ea typeface="+mn-ea"/>
                <a:cs typeface="+mn-cs"/>
              </a:rPr>
              <a:t>M2M </a:t>
            </a:r>
            <a:r>
              <a:rPr lang="zh-TW" altLang="en-US" sz="1200" b="0" i="0" u="none" strike="noStrike" kern="1200" baseline="0" dirty="0" smtClean="0">
                <a:solidFill>
                  <a:schemeClr val="tx1"/>
                </a:solidFill>
                <a:latin typeface="+mn-lt"/>
                <a:ea typeface="+mn-ea"/>
                <a:cs typeface="+mn-cs"/>
              </a:rPr>
              <a:t>指的是機器間的數據交換，利用機器對遠端的機器進行操控與通訊。</a:t>
            </a:r>
            <a:r>
              <a:rPr lang="en-US" altLang="zh-TW" sz="1200" b="0" i="0" u="none" strike="noStrike" kern="1200" baseline="0" dirty="0" smtClean="0">
                <a:solidFill>
                  <a:schemeClr val="tx1"/>
                </a:solidFill>
                <a:latin typeface="+mn-lt"/>
                <a:ea typeface="+mn-ea"/>
                <a:cs typeface="+mn-cs"/>
              </a:rPr>
              <a:t>M2M </a:t>
            </a:r>
            <a:r>
              <a:rPr lang="zh-TW" altLang="en-US" sz="1200" b="0" i="0" u="none" strike="noStrike" kern="1200" baseline="0" dirty="0" smtClean="0">
                <a:solidFill>
                  <a:schemeClr val="tx1"/>
                </a:solidFill>
                <a:latin typeface="+mn-lt"/>
                <a:ea typeface="+mn-ea"/>
                <a:cs typeface="+mn-cs"/>
              </a:rPr>
              <a:t>系統包括硬體</a:t>
            </a:r>
          </a:p>
          <a:p>
            <a:r>
              <a:rPr lang="zh-TW" altLang="en-US" sz="1200" b="0" i="0" u="none" strike="noStrike" kern="1200" baseline="0" dirty="0" smtClean="0">
                <a:solidFill>
                  <a:schemeClr val="tx1"/>
                </a:solidFill>
                <a:latin typeface="+mn-lt"/>
                <a:ea typeface="+mn-ea"/>
                <a:cs typeface="+mn-cs"/>
              </a:rPr>
              <a:t>與軟體，各硬體設備間可透過網路進行遠端間的數據溝通，對設備能進行更有效的控制，所以</a:t>
            </a:r>
          </a:p>
          <a:p>
            <a:r>
              <a:rPr lang="zh-TW" altLang="en-US" sz="1200" b="0" i="0" u="none" strike="noStrike" kern="1200" baseline="0" dirty="0" smtClean="0">
                <a:solidFill>
                  <a:schemeClr val="tx1"/>
                </a:solidFill>
                <a:latin typeface="+mn-lt"/>
                <a:ea typeface="+mn-ea"/>
                <a:cs typeface="+mn-cs"/>
              </a:rPr>
              <a:t>逐漸廣泛地使用在自動傳輸、遠端控制和測量等。</a:t>
            </a:r>
            <a:endParaRPr lang="zh-TW" altLang="en-US" dirty="0"/>
          </a:p>
        </p:txBody>
      </p:sp>
      <p:sp>
        <p:nvSpPr>
          <p:cNvPr id="4" name="投影片編號版面配置區 3"/>
          <p:cNvSpPr>
            <a:spLocks noGrp="1"/>
          </p:cNvSpPr>
          <p:nvPr>
            <p:ph type="sldNum" sz="quarter" idx="10"/>
          </p:nvPr>
        </p:nvSpPr>
        <p:spPr/>
        <p:txBody>
          <a:bodyPr/>
          <a:lstStyle/>
          <a:p>
            <a:fld id="{9CEA7A2B-0462-4786-A5C8-633FF20CB2CA}" type="slidenum">
              <a:rPr lang="zh-TW" altLang="en-US" smtClean="0"/>
              <a:t>26</a:t>
            </a:fld>
            <a:endParaRPr lang="zh-TW" altLang="en-US"/>
          </a:p>
        </p:txBody>
      </p:sp>
    </p:spTree>
    <p:extLst>
      <p:ext uri="{BB962C8B-B14F-4D97-AF65-F5344CB8AC3E}">
        <p14:creationId xmlns:p14="http://schemas.microsoft.com/office/powerpoint/2010/main" val="13508682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u="none" strike="noStrike" kern="1200" baseline="0" dirty="0" smtClean="0">
                <a:solidFill>
                  <a:schemeClr val="tx1"/>
                </a:solidFill>
                <a:latin typeface="+mn-lt"/>
                <a:ea typeface="+mn-ea"/>
                <a:cs typeface="+mn-cs"/>
              </a:rPr>
              <a:t>現行的通訊系統均採用半雙工</a:t>
            </a:r>
            <a:r>
              <a:rPr lang="en-US" altLang="zh-TW" sz="1200" b="0" i="0" u="none" strike="noStrike" kern="1200" baseline="0" dirty="0" smtClean="0">
                <a:solidFill>
                  <a:schemeClr val="tx1"/>
                </a:solidFill>
                <a:latin typeface="+mn-lt"/>
                <a:ea typeface="+mn-ea"/>
                <a:cs typeface="+mn-cs"/>
              </a:rPr>
              <a:t>(Half duplex)</a:t>
            </a:r>
            <a:r>
              <a:rPr lang="zh-TW" altLang="en-US" sz="1200" b="0" i="0" u="none" strike="noStrike" kern="1200" baseline="0" dirty="0" smtClean="0">
                <a:solidFill>
                  <a:schemeClr val="tx1"/>
                </a:solidFill>
                <a:latin typeface="+mn-lt"/>
                <a:ea typeface="+mn-ea"/>
                <a:cs typeface="+mn-cs"/>
              </a:rPr>
              <a:t>技術，即以時間或頻率區分上行</a:t>
            </a:r>
            <a:r>
              <a:rPr lang="en-US" altLang="zh-TW" sz="1200" b="0" i="0" u="none" strike="noStrike" kern="1200" baseline="0" dirty="0" smtClean="0">
                <a:solidFill>
                  <a:schemeClr val="tx1"/>
                </a:solidFill>
                <a:latin typeface="+mn-lt"/>
                <a:ea typeface="+mn-ea"/>
                <a:cs typeface="+mn-cs"/>
              </a:rPr>
              <a:t>(Uplink)</a:t>
            </a:r>
            <a:r>
              <a:rPr lang="zh-TW" altLang="en-US" sz="1200" b="0" i="0" u="none" strike="noStrike" kern="1200" baseline="0" dirty="0" smtClean="0">
                <a:solidFill>
                  <a:schemeClr val="tx1"/>
                </a:solidFill>
                <a:latin typeface="+mn-lt"/>
                <a:ea typeface="+mn-ea"/>
                <a:cs typeface="+mn-cs"/>
              </a:rPr>
              <a:t>與下</a:t>
            </a:r>
          </a:p>
          <a:p>
            <a:r>
              <a:rPr lang="zh-TW" altLang="en-US" sz="1200" b="0" i="0" u="none" strike="noStrike" kern="1200" baseline="0" dirty="0" smtClean="0">
                <a:solidFill>
                  <a:schemeClr val="tx1"/>
                </a:solidFill>
                <a:latin typeface="+mn-lt"/>
                <a:ea typeface="+mn-ea"/>
                <a:cs typeface="+mn-cs"/>
              </a:rPr>
              <a:t>行</a:t>
            </a:r>
            <a:r>
              <a:rPr lang="en-US" altLang="zh-TW" sz="1200" b="0" i="0" u="none" strike="noStrike" kern="1200" baseline="0" dirty="0" smtClean="0">
                <a:solidFill>
                  <a:schemeClr val="tx1"/>
                </a:solidFill>
                <a:latin typeface="+mn-lt"/>
                <a:ea typeface="+mn-ea"/>
                <a:cs typeface="+mn-cs"/>
              </a:rPr>
              <a:t>(Downlink)</a:t>
            </a:r>
            <a:r>
              <a:rPr lang="zh-TW" altLang="en-US" sz="1200" b="0" i="0" u="none" strike="noStrike" kern="1200" baseline="0" dirty="0" smtClean="0">
                <a:solidFill>
                  <a:schemeClr val="tx1"/>
                </a:solidFill>
                <a:latin typeface="+mn-lt"/>
                <a:ea typeface="+mn-ea"/>
                <a:cs typeface="+mn-cs"/>
              </a:rPr>
              <a:t>。然而全雙工</a:t>
            </a:r>
            <a:r>
              <a:rPr lang="en-US" altLang="zh-TW" sz="1200" b="0" i="0" u="none" strike="noStrike" kern="1200" baseline="0" dirty="0" smtClean="0">
                <a:solidFill>
                  <a:schemeClr val="tx1"/>
                </a:solidFill>
                <a:latin typeface="+mn-lt"/>
                <a:ea typeface="+mn-ea"/>
                <a:cs typeface="+mn-cs"/>
              </a:rPr>
              <a:t>(Full duplex)</a:t>
            </a:r>
            <a:r>
              <a:rPr lang="zh-TW" altLang="en-US" sz="1200" b="0" i="0" u="none" strike="noStrike" kern="1200" baseline="0" dirty="0" smtClean="0">
                <a:solidFill>
                  <a:schemeClr val="tx1"/>
                </a:solidFill>
                <a:latin typeface="+mn-lt"/>
                <a:ea typeface="+mn-ea"/>
                <a:cs typeface="+mn-cs"/>
              </a:rPr>
              <a:t>技術可在同時間與頻率下支援傳送與接收以增加頻譜</a:t>
            </a:r>
          </a:p>
          <a:p>
            <a:r>
              <a:rPr lang="zh-TW" altLang="en-US" sz="1200" b="0" i="0" u="none" strike="noStrike" kern="1200" baseline="0" dirty="0" smtClean="0">
                <a:solidFill>
                  <a:schemeClr val="tx1"/>
                </a:solidFill>
                <a:latin typeface="+mn-lt"/>
                <a:ea typeface="+mn-ea"/>
                <a:cs typeface="+mn-cs"/>
              </a:rPr>
              <a:t>效益、提高數據傳輸量，是未來</a:t>
            </a:r>
            <a:r>
              <a:rPr lang="en-US" altLang="zh-TW" sz="1200" b="0" i="0" u="none" strike="noStrike" kern="1200" baseline="0" dirty="0" smtClean="0">
                <a:solidFill>
                  <a:schemeClr val="tx1"/>
                </a:solidFill>
                <a:latin typeface="+mn-lt"/>
                <a:ea typeface="+mn-ea"/>
                <a:cs typeface="+mn-cs"/>
              </a:rPr>
              <a:t>5G </a:t>
            </a:r>
            <a:r>
              <a:rPr lang="zh-TW" altLang="en-US" sz="1200" b="0" i="0" u="none" strike="noStrike" kern="1200" baseline="0" dirty="0" smtClean="0">
                <a:solidFill>
                  <a:schemeClr val="tx1"/>
                </a:solidFill>
                <a:latin typeface="+mn-lt"/>
                <a:ea typeface="+mn-ea"/>
                <a:cs typeface="+mn-cs"/>
              </a:rPr>
              <a:t>行動寬頻技術中重要的發展技術之一。然而，此技術待克服</a:t>
            </a:r>
          </a:p>
          <a:p>
            <a:r>
              <a:rPr lang="zh-TW" altLang="en-US" sz="1200" b="0" i="0" u="none" strike="noStrike" kern="1200" baseline="0" dirty="0" smtClean="0">
                <a:solidFill>
                  <a:schemeClr val="tx1"/>
                </a:solidFill>
                <a:latin typeface="+mn-lt"/>
                <a:ea typeface="+mn-ea"/>
                <a:cs typeface="+mn-cs"/>
              </a:rPr>
              <a:t>是自身干擾</a:t>
            </a:r>
            <a:r>
              <a:rPr lang="en-US" altLang="zh-TW" sz="1200" b="0" i="0" u="none" strike="noStrike" kern="1200" baseline="0" dirty="0" smtClean="0">
                <a:solidFill>
                  <a:schemeClr val="tx1"/>
                </a:solidFill>
                <a:latin typeface="+mn-lt"/>
                <a:ea typeface="+mn-ea"/>
                <a:cs typeface="+mn-cs"/>
              </a:rPr>
              <a:t>(Self-interference)</a:t>
            </a:r>
            <a:r>
              <a:rPr lang="zh-TW" altLang="en-US" sz="1200" b="0" i="0" u="none" strike="noStrike" kern="1200" baseline="0" dirty="0" smtClean="0">
                <a:solidFill>
                  <a:schemeClr val="tx1"/>
                </a:solidFill>
                <a:latin typeface="+mn-lt"/>
                <a:ea typeface="+mn-ea"/>
                <a:cs typeface="+mn-cs"/>
              </a:rPr>
              <a:t>問題，即接收機同時接收到自身信號產生干擾，且由於傳送與</a:t>
            </a:r>
          </a:p>
          <a:p>
            <a:r>
              <a:rPr lang="zh-TW" altLang="en-US" sz="1200" b="0" i="0" u="none" strike="noStrike" kern="1200" baseline="0" dirty="0" smtClean="0">
                <a:solidFill>
                  <a:schemeClr val="tx1"/>
                </a:solidFill>
                <a:latin typeface="+mn-lt"/>
                <a:ea typeface="+mn-ea"/>
                <a:cs typeface="+mn-cs"/>
              </a:rPr>
              <a:t>接收距離極近，此干擾信號強度較欲接收信號強度大上許多。</a:t>
            </a:r>
            <a:endParaRPr lang="zh-TW" altLang="en-US" dirty="0"/>
          </a:p>
        </p:txBody>
      </p:sp>
      <p:sp>
        <p:nvSpPr>
          <p:cNvPr id="4" name="投影片編號版面配置區 3"/>
          <p:cNvSpPr>
            <a:spLocks noGrp="1"/>
          </p:cNvSpPr>
          <p:nvPr>
            <p:ph type="sldNum" sz="quarter" idx="10"/>
          </p:nvPr>
        </p:nvSpPr>
        <p:spPr/>
        <p:txBody>
          <a:bodyPr/>
          <a:lstStyle/>
          <a:p>
            <a:fld id="{9CEA7A2B-0462-4786-A5C8-633FF20CB2CA}" type="slidenum">
              <a:rPr lang="zh-TW" altLang="en-US" smtClean="0"/>
              <a:t>27</a:t>
            </a:fld>
            <a:endParaRPr lang="zh-TW" altLang="en-US"/>
          </a:p>
        </p:txBody>
      </p:sp>
    </p:spTree>
    <p:extLst>
      <p:ext uri="{BB962C8B-B14F-4D97-AF65-F5344CB8AC3E}">
        <p14:creationId xmlns:p14="http://schemas.microsoft.com/office/powerpoint/2010/main" val="9323968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u="none" strike="noStrike" kern="1200" baseline="0" dirty="0" smtClean="0">
                <a:solidFill>
                  <a:schemeClr val="tx1"/>
                </a:solidFill>
                <a:latin typeface="+mn-lt"/>
                <a:ea typeface="+mn-ea"/>
                <a:cs typeface="+mn-cs"/>
              </a:rPr>
              <a:t>分離的控制平面與數據平面</a:t>
            </a:r>
            <a:r>
              <a:rPr lang="en-US" altLang="zh-TW" sz="1200" b="0" i="0" u="none" strike="noStrike" kern="1200" baseline="0" dirty="0" smtClean="0">
                <a:solidFill>
                  <a:schemeClr val="tx1"/>
                </a:solidFill>
                <a:latin typeface="+mn-lt"/>
                <a:ea typeface="+mn-ea"/>
                <a:cs typeface="+mn-cs"/>
              </a:rPr>
              <a:t>:SDN </a:t>
            </a:r>
            <a:r>
              <a:rPr lang="zh-TW" altLang="en-US" sz="1200" b="0" i="0" u="none" strike="noStrike" kern="1200" baseline="0" dirty="0" smtClean="0">
                <a:solidFill>
                  <a:schemeClr val="tx1"/>
                </a:solidFill>
                <a:latin typeface="+mn-lt"/>
                <a:ea typeface="+mn-ea"/>
                <a:cs typeface="+mn-cs"/>
              </a:rPr>
              <a:t>中的每個節點僅含數據平面而不含控制平面，數據平面</a:t>
            </a:r>
          </a:p>
          <a:p>
            <a:r>
              <a:rPr lang="zh-TW" altLang="en-US" sz="1200" b="0" i="0" u="none" strike="noStrike" kern="1200" baseline="0" dirty="0" smtClean="0">
                <a:solidFill>
                  <a:schemeClr val="tx1"/>
                </a:solidFill>
                <a:latin typeface="+mn-lt"/>
                <a:ea typeface="+mn-ea"/>
                <a:cs typeface="+mn-cs"/>
              </a:rPr>
              <a:t>負責根據控制平面所創建的路由表</a:t>
            </a:r>
            <a:r>
              <a:rPr lang="en-US" altLang="zh-TW" sz="1200" b="0" i="0" u="none" strike="noStrike" kern="1200" baseline="0" dirty="0" smtClean="0">
                <a:solidFill>
                  <a:schemeClr val="tx1"/>
                </a:solidFill>
                <a:latin typeface="+mn-lt"/>
                <a:ea typeface="+mn-ea"/>
                <a:cs typeface="+mn-cs"/>
              </a:rPr>
              <a:t>(routing table)</a:t>
            </a:r>
            <a:r>
              <a:rPr lang="zh-TW" altLang="en-US" sz="1200" b="0" i="0" u="none" strike="noStrike" kern="1200" baseline="0" dirty="0" smtClean="0">
                <a:solidFill>
                  <a:schemeClr val="tx1"/>
                </a:solidFill>
                <a:latin typeface="+mn-lt"/>
                <a:ea typeface="+mn-ea"/>
                <a:cs typeface="+mn-cs"/>
              </a:rPr>
              <a:t>傳送數據，分離的控制與數據平面得以降</a:t>
            </a:r>
          </a:p>
          <a:p>
            <a:r>
              <a:rPr lang="zh-TW" altLang="en-US" sz="1200" b="0" i="0" u="none" strike="noStrike" kern="1200" baseline="0" dirty="0" smtClean="0">
                <a:solidFill>
                  <a:schemeClr val="tx1"/>
                </a:solidFill>
                <a:latin typeface="+mn-lt"/>
                <a:ea typeface="+mn-ea"/>
                <a:cs typeface="+mn-cs"/>
              </a:rPr>
              <a:t>低節點的複雜度與成本。</a:t>
            </a:r>
          </a:p>
          <a:p>
            <a:endParaRPr lang="en-US" altLang="zh-TW" sz="1200" b="0" i="0" u="none" strike="noStrike" kern="1200" baseline="0" dirty="0" smtClean="0">
              <a:solidFill>
                <a:schemeClr val="tx1"/>
              </a:solidFill>
              <a:latin typeface="+mn-lt"/>
              <a:ea typeface="+mn-ea"/>
              <a:cs typeface="+mn-cs"/>
            </a:endParaRPr>
          </a:p>
          <a:p>
            <a:r>
              <a:rPr lang="zh-TW" altLang="en-US" sz="1200" b="0" i="0" u="none" strike="noStrike" kern="1200" baseline="0" dirty="0" smtClean="0">
                <a:solidFill>
                  <a:schemeClr val="tx1"/>
                </a:solidFill>
                <a:latin typeface="+mn-lt"/>
                <a:ea typeface="+mn-ea"/>
                <a:cs typeface="+mn-cs"/>
              </a:rPr>
              <a:t>使用中央式的控制平面</a:t>
            </a:r>
            <a:r>
              <a:rPr lang="en-US" altLang="zh-TW" sz="1200" b="0" i="0" u="none" strike="noStrike" kern="1200" baseline="0" dirty="0" smtClean="0">
                <a:solidFill>
                  <a:schemeClr val="tx1"/>
                </a:solidFill>
                <a:latin typeface="+mn-lt"/>
                <a:ea typeface="+mn-ea"/>
                <a:cs typeface="+mn-cs"/>
              </a:rPr>
              <a:t>:</a:t>
            </a:r>
            <a:r>
              <a:rPr lang="zh-TW" altLang="en-US" sz="1200" b="0" i="0" u="none" strike="noStrike" kern="1200" baseline="0" dirty="0" smtClean="0">
                <a:solidFill>
                  <a:schemeClr val="tx1"/>
                </a:solidFill>
                <a:latin typeface="+mn-lt"/>
                <a:ea typeface="+mn-ea"/>
                <a:cs typeface="+mn-cs"/>
              </a:rPr>
              <a:t>僅含數據平面的節點透過</a:t>
            </a:r>
            <a:r>
              <a:rPr lang="en-US" altLang="zh-TW" sz="1200" b="0" i="0" u="none" strike="noStrike" kern="1200" baseline="0" dirty="0" smtClean="0">
                <a:solidFill>
                  <a:schemeClr val="tx1"/>
                </a:solidFill>
                <a:latin typeface="+mn-lt"/>
                <a:ea typeface="+mn-ea"/>
                <a:cs typeface="+mn-cs"/>
              </a:rPr>
              <a:t>API </a:t>
            </a:r>
            <a:r>
              <a:rPr lang="zh-TW" altLang="en-US" sz="1200" b="0" i="0" u="none" strike="noStrike" kern="1200" baseline="0" dirty="0" smtClean="0">
                <a:solidFill>
                  <a:schemeClr val="tx1"/>
                </a:solidFill>
                <a:latin typeface="+mn-lt"/>
                <a:ea typeface="+mn-ea"/>
                <a:cs typeface="+mn-cs"/>
              </a:rPr>
              <a:t>介面傳送相關資訊至中央式的控制</a:t>
            </a:r>
          </a:p>
          <a:p>
            <a:r>
              <a:rPr lang="zh-TW" altLang="en-US" sz="1200" b="0" i="0" u="none" strike="noStrike" kern="1200" baseline="0" dirty="0" smtClean="0">
                <a:solidFill>
                  <a:schemeClr val="tx1"/>
                </a:solidFill>
                <a:latin typeface="+mn-lt"/>
                <a:ea typeface="+mn-ea"/>
                <a:cs typeface="+mn-cs"/>
              </a:rPr>
              <a:t>平面，此控制平面可藉由眾多節點所提供的資訊進行最佳化，此優勢在於可降低現行的分</a:t>
            </a:r>
          </a:p>
          <a:p>
            <a:r>
              <a:rPr lang="zh-TW" altLang="en-US" sz="1200" b="0" i="0" u="none" strike="noStrike" kern="1200" baseline="0" dirty="0" smtClean="0">
                <a:solidFill>
                  <a:schemeClr val="tx1"/>
                </a:solidFill>
                <a:latin typeface="+mn-lt"/>
                <a:ea typeface="+mn-ea"/>
                <a:cs typeface="+mn-cs"/>
              </a:rPr>
              <a:t>散式系統中資訊交換的時間與成本。當最佳化完成時，控制平面可據此制訂其相對應的路</a:t>
            </a:r>
          </a:p>
          <a:p>
            <a:r>
              <a:rPr lang="zh-TW" altLang="en-US" sz="1200" b="0" i="0" u="none" strike="noStrike" kern="1200" baseline="0" dirty="0" smtClean="0">
                <a:solidFill>
                  <a:schemeClr val="tx1"/>
                </a:solidFill>
                <a:latin typeface="+mn-lt"/>
                <a:ea typeface="+mn-ea"/>
                <a:cs typeface="+mn-cs"/>
              </a:rPr>
              <a:t>由表，並進行更新。</a:t>
            </a:r>
          </a:p>
          <a:p>
            <a:endParaRPr lang="en-US" altLang="zh-TW" sz="1200" b="0" i="0" u="none" strike="noStrike" kern="1200" baseline="0" dirty="0" smtClean="0">
              <a:solidFill>
                <a:schemeClr val="tx1"/>
              </a:solidFill>
              <a:latin typeface="+mn-lt"/>
              <a:ea typeface="+mn-ea"/>
              <a:cs typeface="+mn-cs"/>
            </a:endParaRPr>
          </a:p>
          <a:p>
            <a:r>
              <a:rPr lang="zh-TW" altLang="en-US" sz="1200" b="0" i="0" u="none" strike="noStrike" kern="1200" baseline="0" dirty="0" smtClean="0">
                <a:solidFill>
                  <a:schemeClr val="tx1"/>
                </a:solidFill>
                <a:latin typeface="+mn-lt"/>
                <a:ea typeface="+mn-ea"/>
                <a:cs typeface="+mn-cs"/>
              </a:rPr>
              <a:t>可程式化的控制平面</a:t>
            </a:r>
            <a:r>
              <a:rPr lang="en-US" altLang="zh-TW" sz="1200" b="0" i="0" u="none" strike="noStrike" kern="1200" baseline="0" dirty="0" smtClean="0">
                <a:solidFill>
                  <a:schemeClr val="tx1"/>
                </a:solidFill>
                <a:latin typeface="+mn-lt"/>
                <a:ea typeface="+mn-ea"/>
                <a:cs typeface="+mn-cs"/>
              </a:rPr>
              <a:t>:</a:t>
            </a:r>
            <a:r>
              <a:rPr lang="zh-TW" altLang="en-US" sz="1200" b="0" i="0" u="none" strike="noStrike" kern="1200" baseline="0" dirty="0" smtClean="0">
                <a:solidFill>
                  <a:schemeClr val="tx1"/>
                </a:solidFill>
                <a:latin typeface="+mn-lt"/>
                <a:ea typeface="+mn-ea"/>
                <a:cs typeface="+mn-cs"/>
              </a:rPr>
              <a:t>由於此控制平面為中央式的管理，網路管理者可統一調整其控制平面</a:t>
            </a:r>
          </a:p>
          <a:p>
            <a:r>
              <a:rPr lang="zh-TW" altLang="en-US" sz="1200" b="0" i="0" u="none" strike="noStrike" kern="1200" baseline="0" dirty="0" smtClean="0">
                <a:solidFill>
                  <a:schemeClr val="tx1"/>
                </a:solidFill>
                <a:latin typeface="+mn-lt"/>
                <a:ea typeface="+mn-ea"/>
                <a:cs typeface="+mn-cs"/>
              </a:rPr>
              <a:t>的參數而不需至所有節點一一調整，而大幅降低人力成本。</a:t>
            </a:r>
          </a:p>
          <a:p>
            <a:r>
              <a:rPr lang="en-US" altLang="zh-TW" sz="1200" b="0" i="0" u="none" strike="noStrike" kern="1200" baseline="0" dirty="0" smtClean="0">
                <a:solidFill>
                  <a:schemeClr val="tx1"/>
                </a:solidFill>
                <a:latin typeface="+mn-lt"/>
                <a:ea typeface="+mn-ea"/>
                <a:cs typeface="+mn-cs"/>
              </a:rPr>
              <a:t>SDN </a:t>
            </a:r>
            <a:r>
              <a:rPr lang="zh-TW" altLang="en-US" sz="1200" b="0" i="0" u="none" strike="noStrike" kern="1200" baseline="0" dirty="0" smtClean="0">
                <a:solidFill>
                  <a:schemeClr val="tx1"/>
                </a:solidFill>
                <a:latin typeface="+mn-lt"/>
                <a:ea typeface="+mn-ea"/>
                <a:cs typeface="+mn-cs"/>
              </a:rPr>
              <a:t>可以透過適當的</a:t>
            </a:r>
            <a:r>
              <a:rPr lang="en-US" altLang="zh-TW" sz="1200" b="0" i="0" u="none" strike="noStrike" kern="1200" baseline="0" dirty="0" smtClean="0">
                <a:solidFill>
                  <a:schemeClr val="tx1"/>
                </a:solidFill>
                <a:latin typeface="+mn-lt"/>
                <a:ea typeface="+mn-ea"/>
                <a:cs typeface="+mn-cs"/>
              </a:rPr>
              <a:t>API </a:t>
            </a:r>
            <a:r>
              <a:rPr lang="zh-TW" altLang="en-US" sz="1200" b="0" i="0" u="none" strike="noStrike" kern="1200" baseline="0" dirty="0" smtClean="0">
                <a:solidFill>
                  <a:schemeClr val="tx1"/>
                </a:solidFill>
                <a:latin typeface="+mn-lt"/>
                <a:ea typeface="+mn-ea"/>
                <a:cs typeface="+mn-cs"/>
              </a:rPr>
              <a:t>介面設定，管理者可執行許多不同的最佳化政策，並在系統狀態與</a:t>
            </a:r>
          </a:p>
          <a:p>
            <a:r>
              <a:rPr lang="zh-TW" altLang="en-US" sz="1200" b="0" i="0" u="none" strike="noStrike" kern="1200" baseline="0" dirty="0" smtClean="0">
                <a:solidFill>
                  <a:schemeClr val="tx1"/>
                </a:solidFill>
                <a:latin typeface="+mn-lt"/>
                <a:ea typeface="+mn-ea"/>
                <a:cs typeface="+mn-cs"/>
              </a:rPr>
              <a:t>需求改變時，得以即時地動態調整參數，大幅降低人力成本與時間。</a:t>
            </a:r>
            <a:endParaRPr lang="zh-TW" altLang="en-US" dirty="0"/>
          </a:p>
        </p:txBody>
      </p:sp>
      <p:sp>
        <p:nvSpPr>
          <p:cNvPr id="4" name="投影片編號版面配置區 3"/>
          <p:cNvSpPr>
            <a:spLocks noGrp="1"/>
          </p:cNvSpPr>
          <p:nvPr>
            <p:ph type="sldNum" sz="quarter" idx="10"/>
          </p:nvPr>
        </p:nvSpPr>
        <p:spPr/>
        <p:txBody>
          <a:bodyPr/>
          <a:lstStyle/>
          <a:p>
            <a:fld id="{9CEA7A2B-0462-4786-A5C8-633FF20CB2CA}" type="slidenum">
              <a:rPr lang="zh-TW" altLang="en-US" smtClean="0"/>
              <a:t>28</a:t>
            </a:fld>
            <a:endParaRPr lang="zh-TW" altLang="en-US"/>
          </a:p>
        </p:txBody>
      </p:sp>
    </p:spTree>
    <p:extLst>
      <p:ext uri="{BB962C8B-B14F-4D97-AF65-F5344CB8AC3E}">
        <p14:creationId xmlns:p14="http://schemas.microsoft.com/office/powerpoint/2010/main" val="11359941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baseline="0" dirty="0" smtClean="0">
                <a:solidFill>
                  <a:schemeClr val="tx1"/>
                </a:solidFill>
                <a:latin typeface="+mn-lt"/>
                <a:ea typeface="+mn-ea"/>
                <a:cs typeface="+mn-cs"/>
              </a:rPr>
              <a:t>5G </a:t>
            </a:r>
            <a:r>
              <a:rPr lang="zh-TW" altLang="en-US" sz="1200" b="0" i="0" u="none" strike="noStrike" kern="1200" baseline="0" dirty="0" smtClean="0">
                <a:solidFill>
                  <a:schemeClr val="tx1"/>
                </a:solidFill>
                <a:latin typeface="+mn-lt"/>
                <a:ea typeface="+mn-ea"/>
                <a:cs typeface="+mn-cs"/>
              </a:rPr>
              <a:t>行動通訊系統的環境特色與應用架構下，正交</a:t>
            </a:r>
            <a:r>
              <a:rPr lang="en-US" altLang="zh-TW" sz="1200" b="0" i="0" u="none" strike="noStrike" kern="1200" baseline="0" dirty="0" smtClean="0">
                <a:solidFill>
                  <a:schemeClr val="tx1"/>
                </a:solidFill>
                <a:latin typeface="+mn-lt"/>
                <a:ea typeface="+mn-ea"/>
                <a:cs typeface="+mn-cs"/>
              </a:rPr>
              <a:t>(Orthogonal)</a:t>
            </a:r>
            <a:r>
              <a:rPr lang="zh-TW" altLang="en-US" sz="1200" b="0" i="0" u="none" strike="noStrike" kern="1200" baseline="0" dirty="0" smtClean="0">
                <a:solidFill>
                  <a:schemeClr val="tx1"/>
                </a:solidFill>
                <a:latin typeface="+mn-lt"/>
                <a:ea typeface="+mn-ea"/>
                <a:cs typeface="+mn-cs"/>
              </a:rPr>
              <a:t>和同步波形</a:t>
            </a:r>
            <a:r>
              <a:rPr lang="en-US" altLang="zh-TW" sz="1200" b="0" i="0" u="none" strike="noStrike" kern="1200" baseline="0" dirty="0" smtClean="0">
                <a:solidFill>
                  <a:schemeClr val="tx1"/>
                </a:solidFill>
                <a:latin typeface="+mn-lt"/>
                <a:ea typeface="+mn-ea"/>
                <a:cs typeface="+mn-cs"/>
              </a:rPr>
              <a:t>(Synchronous</a:t>
            </a:r>
          </a:p>
          <a:p>
            <a:r>
              <a:rPr lang="en-US" altLang="zh-TW" sz="1200" b="0" i="0" u="none" strike="noStrike" kern="1200" baseline="0" dirty="0" smtClean="0">
                <a:solidFill>
                  <a:schemeClr val="tx1"/>
                </a:solidFill>
                <a:latin typeface="+mn-lt"/>
                <a:ea typeface="+mn-ea"/>
                <a:cs typeface="+mn-cs"/>
              </a:rPr>
              <a:t>waveforms)</a:t>
            </a:r>
            <a:r>
              <a:rPr lang="zh-TW" altLang="en-US" sz="1200" b="0" i="0" u="none" strike="noStrike" kern="1200" baseline="0" dirty="0" smtClean="0">
                <a:solidFill>
                  <a:schemeClr val="tx1"/>
                </a:solidFill>
                <a:latin typeface="+mn-lt"/>
                <a:ea typeface="+mn-ea"/>
                <a:cs typeface="+mn-cs"/>
              </a:rPr>
              <a:t>將面臨挑戰，因此很多學者開始於</a:t>
            </a:r>
            <a:r>
              <a:rPr lang="en-US" altLang="zh-TW" sz="1200" b="0" i="0" u="none" strike="noStrike" kern="1200" baseline="0" dirty="0" smtClean="0">
                <a:solidFill>
                  <a:schemeClr val="tx1"/>
                </a:solidFill>
                <a:latin typeface="+mn-lt"/>
                <a:ea typeface="+mn-ea"/>
                <a:cs typeface="+mn-cs"/>
              </a:rPr>
              <a:t>5G </a:t>
            </a:r>
            <a:r>
              <a:rPr lang="zh-TW" altLang="en-US" sz="1200" b="0" i="0" u="none" strike="noStrike" kern="1200" baseline="0" dirty="0" smtClean="0">
                <a:solidFill>
                  <a:schemeClr val="tx1"/>
                </a:solidFill>
                <a:latin typeface="+mn-lt"/>
                <a:ea typeface="+mn-ea"/>
                <a:cs typeface="+mn-cs"/>
              </a:rPr>
              <a:t>環境研發非正交</a:t>
            </a:r>
            <a:r>
              <a:rPr lang="en-US" altLang="zh-TW" sz="1200" b="0" i="0" u="none" strike="noStrike" kern="1200" baseline="0" dirty="0" smtClean="0">
                <a:solidFill>
                  <a:schemeClr val="tx1"/>
                </a:solidFill>
                <a:latin typeface="+mn-lt"/>
                <a:ea typeface="+mn-ea"/>
                <a:cs typeface="+mn-cs"/>
              </a:rPr>
              <a:t>(Non-orthogonal)</a:t>
            </a:r>
            <a:r>
              <a:rPr lang="zh-TW" altLang="en-US" sz="1200" b="0" i="0" u="none" strike="noStrike" kern="1200" baseline="0" dirty="0" smtClean="0">
                <a:solidFill>
                  <a:schemeClr val="tx1"/>
                </a:solidFill>
                <a:latin typeface="+mn-lt"/>
                <a:ea typeface="+mn-ea"/>
                <a:cs typeface="+mn-cs"/>
              </a:rPr>
              <a:t>和非同步波</a:t>
            </a:r>
          </a:p>
          <a:p>
            <a:r>
              <a:rPr lang="zh-TW" altLang="en-US" sz="1200" b="0" i="0" u="none" strike="noStrike" kern="1200" baseline="0" dirty="0" smtClean="0">
                <a:solidFill>
                  <a:schemeClr val="tx1"/>
                </a:solidFill>
                <a:latin typeface="+mn-lt"/>
                <a:ea typeface="+mn-ea"/>
                <a:cs typeface="+mn-cs"/>
              </a:rPr>
              <a:t>形</a:t>
            </a:r>
            <a:r>
              <a:rPr lang="en-US" altLang="zh-TW" sz="1200" b="0" i="0" u="none" strike="noStrike" kern="1200" baseline="0" dirty="0" smtClean="0">
                <a:solidFill>
                  <a:schemeClr val="tx1"/>
                </a:solidFill>
                <a:latin typeface="+mn-lt"/>
                <a:ea typeface="+mn-ea"/>
                <a:cs typeface="+mn-cs"/>
              </a:rPr>
              <a:t>(Asynchronous waveforms)</a:t>
            </a:r>
            <a:r>
              <a:rPr lang="zh-TW" altLang="en-US" sz="1200" b="0" i="0" u="none" strike="noStrike" kern="1200" baseline="0" dirty="0" smtClean="0">
                <a:solidFill>
                  <a:schemeClr val="tx1"/>
                </a:solidFill>
                <a:latin typeface="+mn-lt"/>
                <a:ea typeface="+mn-ea"/>
                <a:cs typeface="+mn-cs"/>
              </a:rPr>
              <a:t>。</a:t>
            </a:r>
          </a:p>
          <a:p>
            <a:r>
              <a:rPr lang="en-US" altLang="zh-TW" sz="1200" b="0" i="0" u="none" strike="noStrike" kern="1200" baseline="0" dirty="0" smtClean="0">
                <a:solidFill>
                  <a:schemeClr val="tx1"/>
                </a:solidFill>
                <a:latin typeface="+mn-lt"/>
                <a:ea typeface="+mn-ea"/>
                <a:cs typeface="+mn-cs"/>
              </a:rPr>
              <a:t>OFDM </a:t>
            </a:r>
            <a:r>
              <a:rPr lang="zh-TW" altLang="en-US" sz="1200" b="0" i="0" u="none" strike="noStrike" kern="1200" baseline="0" dirty="0" smtClean="0">
                <a:solidFill>
                  <a:schemeClr val="tx1"/>
                </a:solidFill>
                <a:latin typeface="+mn-lt"/>
                <a:ea typeface="+mn-ea"/>
                <a:cs typeface="+mn-cs"/>
              </a:rPr>
              <a:t>雖然在</a:t>
            </a:r>
            <a:r>
              <a:rPr lang="en-US" altLang="zh-TW" sz="1200" b="0" i="0" u="none" strike="noStrike" kern="1200" baseline="0" dirty="0" smtClean="0">
                <a:solidFill>
                  <a:schemeClr val="tx1"/>
                </a:solidFill>
                <a:latin typeface="+mn-lt"/>
                <a:ea typeface="+mn-ea"/>
                <a:cs typeface="+mn-cs"/>
              </a:rPr>
              <a:t>4G </a:t>
            </a:r>
            <a:r>
              <a:rPr lang="zh-TW" altLang="en-US" sz="1200" b="0" i="0" u="none" strike="noStrike" kern="1200" baseline="0" dirty="0" smtClean="0">
                <a:solidFill>
                  <a:schemeClr val="tx1"/>
                </a:solidFill>
                <a:latin typeface="+mn-lt"/>
                <a:ea typeface="+mn-ea"/>
                <a:cs typeface="+mn-cs"/>
              </a:rPr>
              <a:t>環境有不錯的表現，但是到了</a:t>
            </a:r>
            <a:r>
              <a:rPr lang="en-US" altLang="zh-TW" sz="1200" b="0" i="0" u="none" strike="noStrike" kern="1200" baseline="0" dirty="0" smtClean="0">
                <a:solidFill>
                  <a:schemeClr val="tx1"/>
                </a:solidFill>
                <a:latin typeface="+mn-lt"/>
                <a:ea typeface="+mn-ea"/>
                <a:cs typeface="+mn-cs"/>
              </a:rPr>
              <a:t>5G </a:t>
            </a:r>
            <a:r>
              <a:rPr lang="zh-TW" altLang="en-US" sz="1200" b="0" i="0" u="none" strike="noStrike" kern="1200" baseline="0" dirty="0" smtClean="0">
                <a:solidFill>
                  <a:schemeClr val="tx1"/>
                </a:solidFill>
                <a:latin typeface="+mn-lt"/>
                <a:ea typeface="+mn-ea"/>
                <a:cs typeface="+mn-cs"/>
              </a:rPr>
              <a:t>環境可能會無法承受大量需求，主要因為</a:t>
            </a:r>
          </a:p>
          <a:p>
            <a:r>
              <a:rPr lang="zh-TW" altLang="en-US" sz="1200" b="0" i="0" u="none" strike="noStrike" kern="1200" baseline="0" dirty="0" smtClean="0">
                <a:solidFill>
                  <a:schemeClr val="tx1"/>
                </a:solidFill>
                <a:latin typeface="+mn-lt"/>
                <a:ea typeface="+mn-ea"/>
                <a:cs typeface="+mn-cs"/>
              </a:rPr>
              <a:t>隨機通道存取和多蜂巢細胞操作，會導致</a:t>
            </a:r>
            <a:r>
              <a:rPr lang="en-US" altLang="zh-TW" sz="1200" b="0" i="0" u="none" strike="noStrike" kern="1200" baseline="0" dirty="0" smtClean="0">
                <a:solidFill>
                  <a:schemeClr val="tx1"/>
                </a:solidFill>
                <a:latin typeface="+mn-lt"/>
                <a:ea typeface="+mn-ea"/>
                <a:cs typeface="+mn-cs"/>
              </a:rPr>
              <a:t>OFDM </a:t>
            </a:r>
            <a:r>
              <a:rPr lang="zh-TW" altLang="en-US" sz="1200" b="0" i="0" u="none" strike="noStrike" kern="1200" baseline="0" dirty="0" smtClean="0">
                <a:solidFill>
                  <a:schemeClr val="tx1"/>
                </a:solidFill>
                <a:latin typeface="+mn-lt"/>
                <a:ea typeface="+mn-ea"/>
                <a:cs typeface="+mn-cs"/>
              </a:rPr>
              <a:t>失去正交性，造成所謂的</a:t>
            </a:r>
            <a:r>
              <a:rPr lang="en-US" altLang="zh-TW" sz="1200" b="0" i="0" u="none" strike="noStrike" kern="1200" baseline="0" dirty="0" err="1" smtClean="0">
                <a:solidFill>
                  <a:schemeClr val="tx1"/>
                </a:solidFill>
                <a:latin typeface="+mn-lt"/>
                <a:ea typeface="+mn-ea"/>
                <a:cs typeface="+mn-cs"/>
              </a:rPr>
              <a:t>Dirichlet</a:t>
            </a:r>
            <a:r>
              <a:rPr lang="en-US" altLang="zh-TW" sz="1200" b="0" i="0" u="none" strike="noStrike" kern="1200" baseline="0" dirty="0" smtClean="0">
                <a:solidFill>
                  <a:schemeClr val="tx1"/>
                </a:solidFill>
                <a:latin typeface="+mn-lt"/>
                <a:ea typeface="+mn-ea"/>
                <a:cs typeface="+mn-cs"/>
              </a:rPr>
              <a:t> kernel </a:t>
            </a:r>
            <a:r>
              <a:rPr lang="zh-TW" altLang="en-US" sz="1200" b="0" i="0" u="none" strike="noStrike" kern="1200" baseline="0" dirty="0" smtClean="0">
                <a:solidFill>
                  <a:schemeClr val="tx1"/>
                </a:solidFill>
                <a:latin typeface="+mn-lt"/>
                <a:ea typeface="+mn-ea"/>
                <a:cs typeface="+mn-cs"/>
              </a:rPr>
              <a:t>的</a:t>
            </a:r>
          </a:p>
          <a:p>
            <a:r>
              <a:rPr lang="zh-TW" altLang="en-US" sz="1200" b="0" i="0" u="none" strike="noStrike" kern="1200" baseline="0" dirty="0" smtClean="0">
                <a:solidFill>
                  <a:schemeClr val="tx1"/>
                </a:solidFill>
                <a:latin typeface="+mn-lt"/>
                <a:ea typeface="+mn-ea"/>
                <a:cs typeface="+mn-cs"/>
              </a:rPr>
              <a:t>錯誤以</a:t>
            </a:r>
            <a:r>
              <a:rPr lang="en-US" altLang="zh-TW" sz="1200" b="0" i="0" u="none" strike="noStrike" kern="1200" baseline="0" dirty="0" smtClean="0">
                <a:solidFill>
                  <a:schemeClr val="tx1"/>
                </a:solidFill>
                <a:latin typeface="+mn-lt"/>
                <a:ea typeface="+mn-ea"/>
                <a:cs typeface="+mn-cs"/>
              </a:rPr>
              <a:t>log(N)</a:t>
            </a:r>
            <a:r>
              <a:rPr lang="zh-TW" altLang="en-US" sz="1200" b="0" i="0" u="none" strike="noStrike" kern="1200" baseline="0" dirty="0" smtClean="0">
                <a:solidFill>
                  <a:schemeClr val="tx1"/>
                </a:solidFill>
                <a:latin typeface="+mn-lt"/>
                <a:ea typeface="+mn-ea"/>
                <a:cs typeface="+mn-cs"/>
              </a:rPr>
              <a:t>成長，其中</a:t>
            </a:r>
            <a:r>
              <a:rPr lang="en-US" altLang="zh-TW" sz="1200" b="0" i="0" u="none" strike="noStrike" kern="1200" baseline="0" dirty="0" smtClean="0">
                <a:solidFill>
                  <a:schemeClr val="tx1"/>
                </a:solidFill>
                <a:latin typeface="+mn-lt"/>
                <a:ea typeface="+mn-ea"/>
                <a:cs typeface="+mn-cs"/>
              </a:rPr>
              <a:t>N </a:t>
            </a:r>
            <a:r>
              <a:rPr lang="zh-TW" altLang="en-US" sz="1200" b="0" i="0" u="none" strike="noStrike" kern="1200" baseline="0" dirty="0" smtClean="0">
                <a:solidFill>
                  <a:schemeClr val="tx1"/>
                </a:solidFill>
                <a:latin typeface="+mn-lt"/>
                <a:ea typeface="+mn-ea"/>
                <a:cs typeface="+mn-cs"/>
              </a:rPr>
              <a:t>為子載波的個數。新波形主要有三種，分別為</a:t>
            </a:r>
            <a:r>
              <a:rPr lang="en-US" altLang="zh-TW" sz="1200" b="0" i="0" u="none" strike="noStrike" kern="1200" baseline="0" dirty="0" smtClean="0">
                <a:solidFill>
                  <a:schemeClr val="tx1"/>
                </a:solidFill>
                <a:latin typeface="+mn-lt"/>
                <a:ea typeface="+mn-ea"/>
                <a:cs typeface="+mn-cs"/>
              </a:rPr>
              <a:t>UFMC, FBMC </a:t>
            </a:r>
            <a:r>
              <a:rPr lang="zh-TW" altLang="en-US" sz="1200" b="0" i="0" u="none" strike="noStrike" kern="1200" baseline="0" dirty="0" smtClean="0">
                <a:solidFill>
                  <a:schemeClr val="tx1"/>
                </a:solidFill>
                <a:latin typeface="+mn-lt"/>
                <a:ea typeface="+mn-ea"/>
                <a:cs typeface="+mn-cs"/>
              </a:rPr>
              <a:t>和</a:t>
            </a:r>
            <a:r>
              <a:rPr lang="en-US" altLang="zh-TW" sz="1200" b="0" i="0" u="none" strike="noStrike" kern="1200" baseline="0" dirty="0" smtClean="0">
                <a:solidFill>
                  <a:schemeClr val="tx1"/>
                </a:solidFill>
                <a:latin typeface="+mn-lt"/>
                <a:ea typeface="+mn-ea"/>
                <a:cs typeface="+mn-cs"/>
              </a:rPr>
              <a:t>GFMD:</a:t>
            </a:r>
          </a:p>
          <a:p>
            <a:r>
              <a:rPr lang="en-US" altLang="zh-TW" sz="1200" b="0" i="0" u="none" strike="noStrike" kern="1200" baseline="0" dirty="0" smtClean="0">
                <a:solidFill>
                  <a:schemeClr val="tx1"/>
                </a:solidFill>
                <a:latin typeface="+mn-lt"/>
                <a:ea typeface="+mn-ea"/>
                <a:cs typeface="+mn-cs"/>
              </a:rPr>
              <a:t>1. Universal filtered multi-carrier (UFMC): </a:t>
            </a:r>
            <a:r>
              <a:rPr lang="zh-TW" altLang="en-US" sz="1200" b="0" i="0" u="none" strike="noStrike" kern="1200" baseline="0" dirty="0" smtClean="0">
                <a:solidFill>
                  <a:schemeClr val="tx1"/>
                </a:solidFill>
                <a:latin typeface="+mn-lt"/>
                <a:ea typeface="+mn-ea"/>
                <a:cs typeface="+mn-cs"/>
              </a:rPr>
              <a:t>主要概念為結合</a:t>
            </a:r>
            <a:r>
              <a:rPr lang="en-US" altLang="zh-TW" sz="1200" b="0" i="0" u="none" strike="noStrike" kern="1200" baseline="0" dirty="0" smtClean="0">
                <a:solidFill>
                  <a:schemeClr val="tx1"/>
                </a:solidFill>
                <a:latin typeface="+mn-lt"/>
                <a:ea typeface="+mn-ea"/>
                <a:cs typeface="+mn-cs"/>
              </a:rPr>
              <a:t>OFDM </a:t>
            </a:r>
            <a:r>
              <a:rPr lang="zh-TW" altLang="en-US" sz="1200" b="0" i="0" u="none" strike="noStrike" kern="1200" baseline="0" dirty="0" smtClean="0">
                <a:solidFill>
                  <a:schemeClr val="tx1"/>
                </a:solidFill>
                <a:latin typeface="+mn-lt"/>
                <a:ea typeface="+mn-ea"/>
                <a:cs typeface="+mn-cs"/>
              </a:rPr>
              <a:t>和</a:t>
            </a:r>
            <a:r>
              <a:rPr lang="en-US" altLang="zh-TW" sz="1200" b="0" i="0" u="none" strike="noStrike" kern="1200" baseline="0" dirty="0" smtClean="0">
                <a:solidFill>
                  <a:schemeClr val="tx1"/>
                </a:solidFill>
                <a:latin typeface="+mn-lt"/>
                <a:ea typeface="+mn-ea"/>
                <a:cs typeface="+mn-cs"/>
              </a:rPr>
              <a:t>FBMC </a:t>
            </a:r>
            <a:r>
              <a:rPr lang="zh-TW" altLang="en-US" sz="1200" b="0" i="0" u="none" strike="noStrike" kern="1200" baseline="0" dirty="0" smtClean="0">
                <a:solidFill>
                  <a:schemeClr val="tx1"/>
                </a:solidFill>
                <a:latin typeface="+mn-lt"/>
                <a:ea typeface="+mn-ea"/>
                <a:cs typeface="+mn-cs"/>
              </a:rPr>
              <a:t>的優點</a:t>
            </a:r>
            <a:r>
              <a:rPr lang="en-US" altLang="zh-TW" sz="1200" b="0" i="0" u="none" strike="noStrike" kern="1200" baseline="0" dirty="0" smtClean="0">
                <a:solidFill>
                  <a:schemeClr val="tx1"/>
                </a:solidFill>
                <a:latin typeface="+mn-lt"/>
                <a:ea typeface="+mn-ea"/>
                <a:cs typeface="+mn-cs"/>
              </a:rPr>
              <a:t>,</a:t>
            </a:r>
            <a:r>
              <a:rPr lang="zh-TW" altLang="en-US" sz="1200" b="0" i="0" u="none" strike="noStrike" kern="1200" baseline="0" dirty="0" smtClean="0">
                <a:solidFill>
                  <a:schemeClr val="tx1"/>
                </a:solidFill>
                <a:latin typeface="+mn-lt"/>
                <a:ea typeface="+mn-ea"/>
                <a:cs typeface="+mn-cs"/>
              </a:rPr>
              <a:t>是針對子頻</a:t>
            </a:r>
          </a:p>
          <a:p>
            <a:r>
              <a:rPr lang="zh-TW" altLang="en-US" sz="1200" b="0" i="0" u="none" strike="noStrike" kern="1200" baseline="0" dirty="0" smtClean="0">
                <a:solidFill>
                  <a:schemeClr val="tx1"/>
                </a:solidFill>
                <a:latin typeface="+mn-lt"/>
                <a:ea typeface="+mn-ea"/>
                <a:cs typeface="+mn-cs"/>
              </a:rPr>
              <a:t>段</a:t>
            </a:r>
            <a:r>
              <a:rPr lang="en-US" altLang="zh-TW" sz="1200" b="0" i="0" u="none" strike="noStrike" kern="1200" baseline="0" dirty="0" smtClean="0">
                <a:solidFill>
                  <a:schemeClr val="tx1"/>
                </a:solidFill>
                <a:latin typeface="+mn-lt"/>
                <a:ea typeface="+mn-ea"/>
                <a:cs typeface="+mn-cs"/>
              </a:rPr>
              <a:t>(sub-band)</a:t>
            </a:r>
            <a:r>
              <a:rPr lang="zh-TW" altLang="en-US" sz="1200" b="0" i="0" u="none" strike="noStrike" kern="1200" baseline="0" dirty="0" smtClean="0">
                <a:solidFill>
                  <a:schemeClr val="tx1"/>
                </a:solidFill>
                <a:latin typeface="+mn-lt"/>
                <a:ea typeface="+mn-ea"/>
                <a:cs typeface="+mn-cs"/>
              </a:rPr>
              <a:t>去做濾波而不是子載波</a:t>
            </a:r>
            <a:r>
              <a:rPr lang="en-US" altLang="zh-TW" sz="1200" b="0" i="0" u="none" strike="noStrike" kern="1200" baseline="0" dirty="0" smtClean="0">
                <a:solidFill>
                  <a:schemeClr val="tx1"/>
                </a:solidFill>
                <a:latin typeface="+mn-lt"/>
                <a:ea typeface="+mn-ea"/>
                <a:cs typeface="+mn-cs"/>
              </a:rPr>
              <a:t>(sub-carrier)</a:t>
            </a:r>
            <a:r>
              <a:rPr lang="zh-TW" altLang="en-US" sz="1200" b="0" i="0" u="none" strike="noStrike" kern="1200" baseline="0" dirty="0" smtClean="0">
                <a:solidFill>
                  <a:schemeClr val="tx1"/>
                </a:solidFill>
                <a:latin typeface="+mn-lt"/>
                <a:ea typeface="+mn-ea"/>
                <a:cs typeface="+mn-cs"/>
              </a:rPr>
              <a:t>，不用同步到子載波精確度，可以抑制旁瓣</a:t>
            </a:r>
          </a:p>
          <a:p>
            <a:r>
              <a:rPr lang="en-US" altLang="zh-TW" sz="1200" b="0" i="0" u="none" strike="noStrike" kern="1200" baseline="0" dirty="0" smtClean="0">
                <a:solidFill>
                  <a:schemeClr val="tx1"/>
                </a:solidFill>
                <a:latin typeface="+mn-lt"/>
                <a:ea typeface="+mn-ea"/>
                <a:cs typeface="+mn-cs"/>
              </a:rPr>
              <a:t>(side-lobe)</a:t>
            </a:r>
            <a:r>
              <a:rPr lang="zh-TW" altLang="en-US" sz="1200" b="0" i="0" u="none" strike="noStrike" kern="1200" baseline="0" dirty="0" smtClean="0">
                <a:solidFill>
                  <a:schemeClr val="tx1"/>
                </a:solidFill>
                <a:latin typeface="+mn-lt"/>
                <a:ea typeface="+mn-ea"/>
                <a:cs typeface="+mn-cs"/>
              </a:rPr>
              <a:t>並且明顯減少濾波器的長度，主要應用在機器對機器之間的連線。</a:t>
            </a:r>
          </a:p>
          <a:p>
            <a:r>
              <a:rPr lang="en-US" altLang="zh-TW" sz="1200" b="0" i="0" u="none" strike="noStrike" kern="1200" baseline="0" dirty="0" smtClean="0">
                <a:solidFill>
                  <a:schemeClr val="tx1"/>
                </a:solidFill>
                <a:latin typeface="+mn-lt"/>
                <a:ea typeface="+mn-ea"/>
                <a:cs typeface="+mn-cs"/>
              </a:rPr>
              <a:t>2. Filter bank multi-carrier (FBMC): </a:t>
            </a:r>
            <a:r>
              <a:rPr lang="zh-TW" altLang="en-US" sz="1200" b="0" i="0" u="none" strike="noStrike" kern="1200" baseline="0" dirty="0" smtClean="0">
                <a:solidFill>
                  <a:schemeClr val="tx1"/>
                </a:solidFill>
                <a:latin typeface="+mn-lt"/>
                <a:ea typeface="+mn-ea"/>
                <a:cs typeface="+mn-cs"/>
              </a:rPr>
              <a:t>主要概念為把一個頻段分成多個較窄的子頻段</a:t>
            </a:r>
            <a:r>
              <a:rPr lang="en-US" altLang="zh-TW" sz="1200" b="0" i="0" u="none" strike="noStrike" kern="1200" baseline="0" dirty="0" smtClean="0">
                <a:solidFill>
                  <a:schemeClr val="tx1"/>
                </a:solidFill>
                <a:latin typeface="+mn-lt"/>
                <a:ea typeface="+mn-ea"/>
                <a:cs typeface="+mn-cs"/>
              </a:rPr>
              <a:t>, </a:t>
            </a:r>
            <a:r>
              <a:rPr lang="zh-TW" altLang="en-US" sz="1200" b="0" i="0" u="none" strike="noStrike" kern="1200" baseline="0" dirty="0" smtClean="0">
                <a:solidFill>
                  <a:schemeClr val="tx1"/>
                </a:solidFill>
                <a:latin typeface="+mn-lt"/>
                <a:ea typeface="+mn-ea"/>
                <a:cs typeface="+mn-cs"/>
              </a:rPr>
              <a:t>由於</a:t>
            </a:r>
          </a:p>
          <a:p>
            <a:r>
              <a:rPr lang="en-US" altLang="zh-TW" sz="1200" b="0" i="0" u="none" strike="noStrike" kern="1200" baseline="0" dirty="0" smtClean="0">
                <a:solidFill>
                  <a:schemeClr val="tx1"/>
                </a:solidFill>
                <a:latin typeface="+mn-lt"/>
                <a:ea typeface="+mn-ea"/>
                <a:cs typeface="+mn-cs"/>
              </a:rPr>
              <a:t>OFDM (Orthogonal frequency-division multiplexing) </a:t>
            </a:r>
            <a:r>
              <a:rPr lang="zh-TW" altLang="en-US" sz="1200" b="0" i="0" u="none" strike="noStrike" kern="1200" baseline="0" dirty="0" smtClean="0">
                <a:solidFill>
                  <a:schemeClr val="tx1"/>
                </a:solidFill>
                <a:latin typeface="+mn-lt"/>
                <a:ea typeface="+mn-ea"/>
                <a:cs typeface="+mn-cs"/>
              </a:rPr>
              <a:t>在頻段外會有少量的漏損量造成干擾，而</a:t>
            </a:r>
          </a:p>
          <a:p>
            <a:r>
              <a:rPr lang="en-US" altLang="zh-TW" sz="1200" b="0" i="0" u="none" strike="noStrike" kern="1200" baseline="0" dirty="0" smtClean="0">
                <a:solidFill>
                  <a:schemeClr val="tx1"/>
                </a:solidFill>
                <a:latin typeface="+mn-lt"/>
                <a:ea typeface="+mn-ea"/>
                <a:cs typeface="+mn-cs"/>
              </a:rPr>
              <a:t>FBMC </a:t>
            </a:r>
            <a:r>
              <a:rPr lang="zh-TW" altLang="en-US" sz="1200" b="0" i="0" u="none" strike="noStrike" kern="1200" baseline="0" dirty="0" smtClean="0">
                <a:solidFill>
                  <a:schemeClr val="tx1"/>
                </a:solidFill>
                <a:latin typeface="+mn-lt"/>
                <a:ea typeface="+mn-ea"/>
                <a:cs typeface="+mn-cs"/>
              </a:rPr>
              <a:t>利用較強的頻段截止器，防止頻段外的信號，所以</a:t>
            </a:r>
            <a:r>
              <a:rPr lang="en-US" altLang="zh-TW" sz="1200" b="0" i="0" u="none" strike="noStrike" kern="1200" baseline="0" dirty="0" smtClean="0">
                <a:solidFill>
                  <a:schemeClr val="tx1"/>
                </a:solidFill>
                <a:latin typeface="+mn-lt"/>
                <a:ea typeface="+mn-ea"/>
                <a:cs typeface="+mn-cs"/>
              </a:rPr>
              <a:t>FBMC </a:t>
            </a:r>
            <a:r>
              <a:rPr lang="zh-TW" altLang="en-US" sz="1200" b="0" i="0" u="none" strike="noStrike" kern="1200" baseline="0" dirty="0" smtClean="0">
                <a:solidFill>
                  <a:schemeClr val="tx1"/>
                </a:solidFill>
                <a:latin typeface="+mn-lt"/>
                <a:ea typeface="+mn-ea"/>
                <a:cs typeface="+mn-cs"/>
              </a:rPr>
              <a:t>不需要使用</a:t>
            </a:r>
            <a:r>
              <a:rPr lang="en-US" altLang="zh-TW" sz="1200" b="0" i="0" u="none" strike="noStrike" kern="1200" baseline="0" dirty="0" smtClean="0">
                <a:solidFill>
                  <a:schemeClr val="tx1"/>
                </a:solidFill>
                <a:latin typeface="+mn-lt"/>
                <a:ea typeface="+mn-ea"/>
                <a:cs typeface="+mn-cs"/>
              </a:rPr>
              <a:t>CP(cyclic prefix)</a:t>
            </a:r>
            <a:r>
              <a:rPr lang="zh-TW" altLang="en-US" sz="1200" b="0" i="0" u="none" strike="noStrike" kern="1200" baseline="0" dirty="0" smtClean="0">
                <a:solidFill>
                  <a:schemeClr val="tx1"/>
                </a:solidFill>
                <a:latin typeface="+mn-lt"/>
                <a:ea typeface="+mn-ea"/>
                <a:cs typeface="+mn-cs"/>
              </a:rPr>
              <a:t>，</a:t>
            </a:r>
          </a:p>
          <a:p>
            <a:r>
              <a:rPr lang="zh-TW" altLang="en-US" sz="1200" b="0" i="0" u="none" strike="noStrike" kern="1200" baseline="0" dirty="0" smtClean="0">
                <a:solidFill>
                  <a:schemeClr val="tx1"/>
                </a:solidFill>
                <a:latin typeface="+mn-lt"/>
                <a:ea typeface="+mn-ea"/>
                <a:cs typeface="+mn-cs"/>
              </a:rPr>
              <a:t>因此可以提高頻譜的使用效率。</a:t>
            </a:r>
          </a:p>
          <a:p>
            <a:r>
              <a:rPr lang="en-US" altLang="zh-TW" sz="1200" b="0" i="0" u="none" strike="noStrike" kern="1200" baseline="0" dirty="0" smtClean="0">
                <a:solidFill>
                  <a:schemeClr val="tx1"/>
                </a:solidFill>
                <a:latin typeface="+mn-lt"/>
                <a:ea typeface="+mn-ea"/>
                <a:cs typeface="+mn-cs"/>
              </a:rPr>
              <a:t>3. Generalized frequency-division multiplexing (GFMD): </a:t>
            </a:r>
            <a:r>
              <a:rPr lang="zh-TW" altLang="en-US" sz="1200" b="0" i="0" u="none" strike="noStrike" kern="1200" baseline="0" dirty="0" smtClean="0">
                <a:solidFill>
                  <a:schemeClr val="tx1"/>
                </a:solidFill>
                <a:latin typeface="+mn-lt"/>
                <a:ea typeface="+mn-ea"/>
                <a:cs typeface="+mn-cs"/>
              </a:rPr>
              <a:t>主要是隨機利用頻段沒有使用的空頻段</a:t>
            </a:r>
          </a:p>
          <a:p>
            <a:r>
              <a:rPr lang="zh-TW" altLang="en-US" sz="1200" b="0" i="0" u="none" strike="noStrike" kern="1200" baseline="0" dirty="0" smtClean="0">
                <a:solidFill>
                  <a:schemeClr val="tx1"/>
                </a:solidFill>
                <a:latin typeface="+mn-lt"/>
                <a:ea typeface="+mn-ea"/>
                <a:cs typeface="+mn-cs"/>
              </a:rPr>
              <a:t>去做傳送與調變，並且使用具有</a:t>
            </a:r>
            <a:r>
              <a:rPr lang="en-US" altLang="zh-TW" sz="1200" b="0" i="0" u="none" strike="noStrike" kern="1200" baseline="0" dirty="0" smtClean="0">
                <a:solidFill>
                  <a:schemeClr val="tx1"/>
                </a:solidFill>
                <a:latin typeface="+mn-lt"/>
                <a:ea typeface="+mn-ea"/>
                <a:cs typeface="+mn-cs"/>
              </a:rPr>
              <a:t>CP </a:t>
            </a:r>
            <a:r>
              <a:rPr lang="zh-TW" altLang="en-US" sz="1200" b="0" i="0" u="none" strike="noStrike" kern="1200" baseline="0" dirty="0" smtClean="0">
                <a:solidFill>
                  <a:schemeClr val="tx1"/>
                </a:solidFill>
                <a:latin typeface="+mn-lt"/>
                <a:ea typeface="+mn-ea"/>
                <a:cs typeface="+mn-cs"/>
              </a:rPr>
              <a:t>的單載波，因此得到低</a:t>
            </a:r>
            <a:r>
              <a:rPr lang="en-US" altLang="zh-TW" sz="1200" b="0" i="0" u="none" strike="noStrike" kern="1200" baseline="0" dirty="0" smtClean="0">
                <a:solidFill>
                  <a:schemeClr val="tx1"/>
                </a:solidFill>
                <a:latin typeface="+mn-lt"/>
                <a:ea typeface="+mn-ea"/>
                <a:cs typeface="+mn-cs"/>
              </a:rPr>
              <a:t>PAPR(Peak-to-average Power ratio)</a:t>
            </a:r>
          </a:p>
          <a:p>
            <a:r>
              <a:rPr lang="zh-TW" altLang="en-US" sz="1200" b="0" i="0" u="none" strike="noStrike" kern="1200" baseline="0" dirty="0" smtClean="0">
                <a:solidFill>
                  <a:schemeClr val="tx1"/>
                </a:solidFill>
                <a:latin typeface="+mn-lt"/>
                <a:ea typeface="+mn-ea"/>
                <a:cs typeface="+mn-cs"/>
              </a:rPr>
              <a:t>的好處，而且</a:t>
            </a:r>
            <a:r>
              <a:rPr lang="en-US" altLang="zh-TW" sz="1200" b="0" i="0" u="none" strike="noStrike" kern="1200" baseline="0" dirty="0" smtClean="0">
                <a:solidFill>
                  <a:schemeClr val="tx1"/>
                </a:solidFill>
                <a:latin typeface="+mn-lt"/>
                <a:ea typeface="+mn-ea"/>
                <a:cs typeface="+mn-cs"/>
              </a:rPr>
              <a:t>GFMD </a:t>
            </a:r>
            <a:r>
              <a:rPr lang="zh-TW" altLang="en-US" sz="1200" b="0" i="0" u="none" strike="noStrike" kern="1200" baseline="0" dirty="0" smtClean="0">
                <a:solidFill>
                  <a:schemeClr val="tx1"/>
                </a:solidFill>
                <a:latin typeface="+mn-lt"/>
                <a:ea typeface="+mn-ea"/>
                <a:cs typeface="+mn-cs"/>
              </a:rPr>
              <a:t>的子載波不再正交，干擾可以利用個別的傳送端濾波器和數位處理去</a:t>
            </a:r>
          </a:p>
          <a:p>
            <a:r>
              <a:rPr lang="zh-TW" altLang="en-US" sz="1200" b="0" i="0" u="none" strike="noStrike" kern="1200" baseline="0" dirty="0" smtClean="0">
                <a:solidFill>
                  <a:schemeClr val="tx1"/>
                </a:solidFill>
                <a:latin typeface="+mn-lt"/>
                <a:ea typeface="+mn-ea"/>
                <a:cs typeface="+mn-cs"/>
              </a:rPr>
              <a:t>解決。</a:t>
            </a:r>
            <a:endParaRPr lang="zh-TW" altLang="en-US" dirty="0"/>
          </a:p>
        </p:txBody>
      </p:sp>
      <p:sp>
        <p:nvSpPr>
          <p:cNvPr id="4" name="投影片編號版面配置區 3"/>
          <p:cNvSpPr>
            <a:spLocks noGrp="1"/>
          </p:cNvSpPr>
          <p:nvPr>
            <p:ph type="sldNum" sz="quarter" idx="10"/>
          </p:nvPr>
        </p:nvSpPr>
        <p:spPr/>
        <p:txBody>
          <a:bodyPr/>
          <a:lstStyle/>
          <a:p>
            <a:fld id="{9CEA7A2B-0462-4786-A5C8-633FF20CB2CA}" type="slidenum">
              <a:rPr lang="zh-TW" altLang="en-US" smtClean="0"/>
              <a:t>30</a:t>
            </a:fld>
            <a:endParaRPr lang="zh-TW" altLang="en-US"/>
          </a:p>
        </p:txBody>
      </p:sp>
    </p:spTree>
    <p:extLst>
      <p:ext uri="{BB962C8B-B14F-4D97-AF65-F5344CB8AC3E}">
        <p14:creationId xmlns:p14="http://schemas.microsoft.com/office/powerpoint/2010/main" val="18925555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u="none" strike="noStrike" kern="1200" baseline="0" dirty="0" smtClean="0">
                <a:solidFill>
                  <a:schemeClr val="tx1"/>
                </a:solidFill>
                <a:latin typeface="+mn-lt"/>
                <a:ea typeface="+mn-ea"/>
                <a:cs typeface="+mn-cs"/>
              </a:rPr>
              <a:t>由於終端設備的進步，情境感知技術可藉此了解使用者所處的情境，包括所在的位置以及</a:t>
            </a:r>
          </a:p>
          <a:p>
            <a:r>
              <a:rPr lang="zh-TW" altLang="en-US" sz="1200" b="0" i="0" u="none" strike="noStrike" kern="1200" baseline="0" dirty="0" smtClean="0">
                <a:solidFill>
                  <a:schemeClr val="tx1"/>
                </a:solidFill>
                <a:latin typeface="+mn-lt"/>
                <a:ea typeface="+mn-ea"/>
                <a:cs typeface="+mn-cs"/>
              </a:rPr>
              <a:t>周圍的狀況以及相關如行事曆、社交網路</a:t>
            </a:r>
            <a:r>
              <a:rPr lang="en-US" altLang="zh-TW" sz="1200" b="0" i="0" u="none" strike="noStrike" kern="1200" baseline="0" dirty="0" smtClean="0">
                <a:solidFill>
                  <a:schemeClr val="tx1"/>
                </a:solidFill>
                <a:latin typeface="+mn-lt"/>
                <a:ea typeface="+mn-ea"/>
                <a:cs typeface="+mn-cs"/>
              </a:rPr>
              <a:t>(Social network)</a:t>
            </a:r>
            <a:r>
              <a:rPr lang="zh-TW" altLang="en-US" sz="1200" b="0" i="0" u="none" strike="noStrike" kern="1200" baseline="0" dirty="0" smtClean="0">
                <a:solidFill>
                  <a:schemeClr val="tx1"/>
                </a:solidFill>
                <a:latin typeface="+mn-lt"/>
                <a:ea typeface="+mn-ea"/>
                <a:cs typeface="+mn-cs"/>
              </a:rPr>
              <a:t>、以及過去的偏好，藉此進行未來</a:t>
            </a:r>
          </a:p>
          <a:p>
            <a:r>
              <a:rPr lang="zh-TW" altLang="en-US" sz="1200" b="0" i="0" u="none" strike="noStrike" kern="1200" baseline="0" dirty="0" smtClean="0">
                <a:solidFill>
                  <a:schemeClr val="tx1"/>
                </a:solidFill>
                <a:latin typeface="+mn-lt"/>
                <a:ea typeface="+mn-ea"/>
                <a:cs typeface="+mn-cs"/>
              </a:rPr>
              <a:t>需求的預測並提供建議。</a:t>
            </a:r>
          </a:p>
          <a:p>
            <a:r>
              <a:rPr lang="en-US" altLang="zh-TW" sz="1200" b="0" i="0" u="none" strike="noStrike" kern="1200" baseline="0" dirty="0" smtClean="0">
                <a:solidFill>
                  <a:schemeClr val="tx1"/>
                </a:solidFill>
                <a:latin typeface="+mn-lt"/>
                <a:ea typeface="+mn-ea"/>
                <a:cs typeface="+mn-cs"/>
              </a:rPr>
              <a:t>“ Context-aware“ </a:t>
            </a:r>
            <a:r>
              <a:rPr lang="zh-TW" altLang="en-US" sz="1200" b="0" i="0" u="none" strike="noStrike" kern="1200" baseline="0" dirty="0" smtClean="0">
                <a:solidFill>
                  <a:schemeClr val="tx1"/>
                </a:solidFill>
                <a:latin typeface="+mn-lt"/>
                <a:ea typeface="+mn-ea"/>
                <a:cs typeface="+mn-cs"/>
              </a:rPr>
              <a:t>一詞最早在</a:t>
            </a:r>
            <a:r>
              <a:rPr lang="en-US" altLang="zh-TW" sz="1200" b="0" i="0" u="none" strike="noStrike" kern="1200" baseline="0" dirty="0" smtClean="0">
                <a:solidFill>
                  <a:schemeClr val="tx1"/>
                </a:solidFill>
                <a:latin typeface="+mn-lt"/>
                <a:ea typeface="+mn-ea"/>
                <a:cs typeface="+mn-cs"/>
              </a:rPr>
              <a:t>1994</a:t>
            </a:r>
          </a:p>
          <a:p>
            <a:r>
              <a:rPr lang="zh-TW" altLang="en-US" sz="1200" b="0" i="0" u="none" strike="noStrike" kern="1200" baseline="0" dirty="0" smtClean="0">
                <a:solidFill>
                  <a:schemeClr val="tx1"/>
                </a:solidFill>
                <a:latin typeface="+mn-lt"/>
                <a:ea typeface="+mn-ea"/>
                <a:cs typeface="+mn-cs"/>
              </a:rPr>
              <a:t>年被</a:t>
            </a:r>
            <a:r>
              <a:rPr lang="en-US" altLang="zh-TW" sz="1200" b="0" i="0" u="none" strike="noStrike" kern="1200" baseline="0" dirty="0" err="1" smtClean="0">
                <a:solidFill>
                  <a:schemeClr val="tx1"/>
                </a:solidFill>
                <a:latin typeface="+mn-lt"/>
                <a:ea typeface="+mn-ea"/>
                <a:cs typeface="+mn-cs"/>
              </a:rPr>
              <a:t>Schilit</a:t>
            </a:r>
            <a:r>
              <a:rPr lang="en-US" altLang="zh-TW" sz="1200" b="0" i="0" u="none" strike="noStrike" kern="1200" baseline="0" dirty="0" smtClean="0">
                <a:solidFill>
                  <a:schemeClr val="tx1"/>
                </a:solidFill>
                <a:latin typeface="+mn-lt"/>
                <a:ea typeface="+mn-ea"/>
                <a:cs typeface="+mn-cs"/>
              </a:rPr>
              <a:t> </a:t>
            </a:r>
            <a:r>
              <a:rPr lang="zh-TW" altLang="en-US" sz="1200" b="0" i="0" u="none" strike="noStrike" kern="1200" baseline="0" dirty="0" smtClean="0">
                <a:solidFill>
                  <a:schemeClr val="tx1"/>
                </a:solidFill>
                <a:latin typeface="+mn-lt"/>
                <a:ea typeface="+mn-ea"/>
                <a:cs typeface="+mn-cs"/>
              </a:rPr>
              <a:t>與</a:t>
            </a:r>
            <a:r>
              <a:rPr lang="en-US" altLang="zh-TW" sz="1200" b="0" i="0" u="none" strike="noStrike" kern="1200" baseline="0" dirty="0" err="1" smtClean="0">
                <a:solidFill>
                  <a:schemeClr val="tx1"/>
                </a:solidFill>
                <a:latin typeface="+mn-lt"/>
                <a:ea typeface="+mn-ea"/>
                <a:cs typeface="+mn-cs"/>
              </a:rPr>
              <a:t>Theimer</a:t>
            </a:r>
            <a:r>
              <a:rPr lang="en-US" altLang="zh-TW" sz="1200" b="0" i="0" u="none" strike="noStrike" kern="1200" baseline="0" dirty="0" smtClean="0">
                <a:solidFill>
                  <a:schemeClr val="tx1"/>
                </a:solidFill>
                <a:latin typeface="+mn-lt"/>
                <a:ea typeface="+mn-ea"/>
                <a:cs typeface="+mn-cs"/>
              </a:rPr>
              <a:t> </a:t>
            </a:r>
            <a:r>
              <a:rPr lang="zh-TW" altLang="en-US" sz="1200" b="0" i="0" u="none" strike="noStrike" kern="1200" baseline="0" dirty="0" smtClean="0">
                <a:solidFill>
                  <a:schemeClr val="tx1"/>
                </a:solidFill>
                <a:latin typeface="+mn-lt"/>
                <a:ea typeface="+mn-ea"/>
                <a:cs typeface="+mn-cs"/>
              </a:rPr>
              <a:t>等人所提及，</a:t>
            </a:r>
          </a:p>
          <a:p>
            <a:r>
              <a:rPr lang="zh-TW" altLang="en-US" sz="1200" b="0" i="0" u="none" strike="noStrike" kern="1200" baseline="0" dirty="0" smtClean="0">
                <a:solidFill>
                  <a:schemeClr val="tx1"/>
                </a:solidFill>
                <a:latin typeface="+mn-lt"/>
                <a:ea typeface="+mn-ea"/>
                <a:cs typeface="+mn-cs"/>
              </a:rPr>
              <a:t>亦是近年被看好的技術之一，主要運用</a:t>
            </a:r>
          </a:p>
          <a:p>
            <a:r>
              <a:rPr lang="zh-TW" altLang="en-US" sz="1200" b="0" i="0" u="none" strike="noStrike" kern="1200" baseline="0" dirty="0" smtClean="0">
                <a:solidFill>
                  <a:schemeClr val="tx1"/>
                </a:solidFill>
                <a:latin typeface="+mn-lt"/>
                <a:ea typeface="+mn-ea"/>
                <a:cs typeface="+mn-cs"/>
              </a:rPr>
              <a:t>於巨量資料</a:t>
            </a:r>
            <a:r>
              <a:rPr lang="en-US" altLang="zh-TW" sz="1200" b="0" i="0" u="none" strike="noStrike" kern="1200" baseline="0" dirty="0" smtClean="0">
                <a:solidFill>
                  <a:schemeClr val="tx1"/>
                </a:solidFill>
                <a:latin typeface="+mn-lt"/>
                <a:ea typeface="+mn-ea"/>
                <a:cs typeface="+mn-cs"/>
              </a:rPr>
              <a:t>(Big data)</a:t>
            </a:r>
            <a:r>
              <a:rPr lang="zh-TW" altLang="en-US" sz="1200" b="0" i="0" u="none" strike="noStrike" kern="1200" baseline="0" dirty="0" smtClean="0">
                <a:solidFill>
                  <a:schemeClr val="tx1"/>
                </a:solidFill>
                <a:latin typeface="+mn-lt"/>
                <a:ea typeface="+mn-ea"/>
                <a:cs typeface="+mn-cs"/>
              </a:rPr>
              <a:t>之訊息處理上，</a:t>
            </a:r>
          </a:p>
          <a:p>
            <a:r>
              <a:rPr lang="zh-TW" altLang="en-US" sz="1200" b="0" i="0" u="none" strike="noStrike" kern="1200" baseline="0" dirty="0" smtClean="0">
                <a:solidFill>
                  <a:schemeClr val="tx1"/>
                </a:solidFill>
                <a:latin typeface="+mn-lt"/>
                <a:ea typeface="+mn-ea"/>
                <a:cs typeface="+mn-cs"/>
              </a:rPr>
              <a:t>如物聯網及無線網路資源管理系統等，</a:t>
            </a:r>
          </a:p>
          <a:p>
            <a:r>
              <a:rPr lang="zh-TW" altLang="en-US" sz="1200" b="0" i="0" u="none" strike="noStrike" kern="1200" baseline="0" dirty="0" smtClean="0">
                <a:solidFill>
                  <a:schemeClr val="tx1"/>
                </a:solidFill>
                <a:latin typeface="+mn-lt"/>
                <a:ea typeface="+mn-ea"/>
                <a:cs typeface="+mn-cs"/>
              </a:rPr>
              <a:t>可增進整體網路及資訊處理的效能。在</a:t>
            </a:r>
          </a:p>
          <a:p>
            <a:r>
              <a:rPr lang="zh-TW" altLang="en-US" sz="1200" b="0" i="0" u="none" strike="noStrike" kern="1200" baseline="0" dirty="0" smtClean="0">
                <a:solidFill>
                  <a:schemeClr val="tx1"/>
                </a:solidFill>
                <a:latin typeface="+mn-lt"/>
                <a:ea typeface="+mn-ea"/>
                <a:cs typeface="+mn-cs"/>
              </a:rPr>
              <a:t>實務上若能高密度佈建之小細胞異質</a:t>
            </a:r>
          </a:p>
          <a:p>
            <a:r>
              <a:rPr lang="zh-TW" altLang="en-US" sz="1200" b="0" i="0" u="none" strike="noStrike" kern="1200" baseline="0" dirty="0" smtClean="0">
                <a:solidFill>
                  <a:schemeClr val="tx1"/>
                </a:solidFill>
                <a:latin typeface="+mn-lt"/>
                <a:ea typeface="+mn-ea"/>
                <a:cs typeface="+mn-cs"/>
              </a:rPr>
              <a:t>網路，可增進用戶的傳輸速率，電池使</a:t>
            </a:r>
          </a:p>
          <a:p>
            <a:r>
              <a:rPr lang="zh-TW" altLang="en-US" sz="1200" b="0" i="0" u="none" strike="noStrike" kern="1200" baseline="0" dirty="0" smtClean="0">
                <a:solidFill>
                  <a:schemeClr val="tx1"/>
                </a:solidFill>
                <a:latin typeface="+mn-lt"/>
                <a:ea typeface="+mn-ea"/>
                <a:cs typeface="+mn-cs"/>
              </a:rPr>
              <a:t>用時間及降低延遲等等，大大提升整體</a:t>
            </a:r>
          </a:p>
          <a:p>
            <a:r>
              <a:rPr lang="zh-TW" altLang="en-US" sz="1200" b="0" i="0" u="none" strike="noStrike" kern="1200" baseline="0" dirty="0" smtClean="0">
                <a:solidFill>
                  <a:schemeClr val="tx1"/>
                </a:solidFill>
                <a:latin typeface="+mn-lt"/>
                <a:ea typeface="+mn-ea"/>
                <a:cs typeface="+mn-cs"/>
              </a:rPr>
              <a:t>網路的效能及能量使用效率。</a:t>
            </a:r>
            <a:endParaRPr lang="zh-TW" altLang="en-US" dirty="0"/>
          </a:p>
        </p:txBody>
      </p:sp>
      <p:sp>
        <p:nvSpPr>
          <p:cNvPr id="4" name="投影片編號版面配置區 3"/>
          <p:cNvSpPr>
            <a:spLocks noGrp="1"/>
          </p:cNvSpPr>
          <p:nvPr>
            <p:ph type="sldNum" sz="quarter" idx="10"/>
          </p:nvPr>
        </p:nvSpPr>
        <p:spPr/>
        <p:txBody>
          <a:bodyPr/>
          <a:lstStyle/>
          <a:p>
            <a:fld id="{9CEA7A2B-0462-4786-A5C8-633FF20CB2CA}" type="slidenum">
              <a:rPr lang="zh-TW" altLang="en-US" smtClean="0"/>
              <a:t>31</a:t>
            </a:fld>
            <a:endParaRPr lang="zh-TW" altLang="en-US"/>
          </a:p>
        </p:txBody>
      </p:sp>
    </p:spTree>
    <p:extLst>
      <p:ext uri="{BB962C8B-B14F-4D97-AF65-F5344CB8AC3E}">
        <p14:creationId xmlns:p14="http://schemas.microsoft.com/office/powerpoint/2010/main" val="1827821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u="none" strike="noStrike" kern="1200" baseline="0" dirty="0" smtClean="0">
                <a:solidFill>
                  <a:schemeClr val="tx1"/>
                </a:solidFill>
                <a:latin typeface="+mn-lt"/>
                <a:ea typeface="+mn-ea"/>
                <a:cs typeface="+mn-cs"/>
              </a:rPr>
              <a:t>異質性網</a:t>
            </a:r>
          </a:p>
          <a:p>
            <a:r>
              <a:rPr lang="zh-TW" altLang="en-US" sz="1200" b="0" i="0" u="none" strike="noStrike" kern="1200" baseline="0" dirty="0" smtClean="0">
                <a:solidFill>
                  <a:schemeClr val="tx1"/>
                </a:solidFill>
                <a:latin typeface="+mn-lt"/>
                <a:ea typeface="+mn-ea"/>
                <a:cs typeface="+mn-cs"/>
              </a:rPr>
              <a:t>路可以兼容各種無線接取技術，將進行多個層級的組網。其主要的技術，包括：感知小細胞網</a:t>
            </a:r>
          </a:p>
          <a:p>
            <a:r>
              <a:rPr lang="zh-TW" altLang="en-US" sz="1200" b="0" i="0" u="none" strike="noStrike" kern="1200" baseline="0" dirty="0" smtClean="0">
                <a:solidFill>
                  <a:schemeClr val="tx1"/>
                </a:solidFill>
                <a:latin typeface="+mn-lt"/>
                <a:ea typeface="+mn-ea"/>
                <a:cs typeface="+mn-cs"/>
              </a:rPr>
              <a:t>路</a:t>
            </a:r>
            <a:r>
              <a:rPr lang="en-US" altLang="zh-TW" sz="1200" b="0" i="0" u="none" strike="noStrike" kern="1200" baseline="0" dirty="0" smtClean="0">
                <a:solidFill>
                  <a:schemeClr val="tx1"/>
                </a:solidFill>
                <a:latin typeface="+mn-lt"/>
                <a:ea typeface="+mn-ea"/>
                <a:cs typeface="+mn-cs"/>
              </a:rPr>
              <a:t>(Cognitive small cell networks) </a:t>
            </a:r>
            <a:r>
              <a:rPr lang="zh-TW" altLang="en-US" sz="1200" b="0" i="0" u="none" strike="noStrike" kern="1200" baseline="0" dirty="0" smtClean="0">
                <a:solidFill>
                  <a:schemeClr val="tx1"/>
                </a:solidFill>
                <a:latin typeface="+mn-lt"/>
                <a:ea typeface="+mn-ea"/>
                <a:cs typeface="+mn-cs"/>
              </a:rPr>
              <a:t>、細胞間干擾協調</a:t>
            </a:r>
            <a:r>
              <a:rPr lang="en-US" altLang="zh-TW" sz="1200" b="0" i="0" u="none" strike="noStrike" kern="1200" baseline="0" dirty="0" smtClean="0">
                <a:solidFill>
                  <a:schemeClr val="tx1"/>
                </a:solidFill>
                <a:latin typeface="+mn-lt"/>
                <a:ea typeface="+mn-ea"/>
                <a:cs typeface="+mn-cs"/>
              </a:rPr>
              <a:t>/ </a:t>
            </a:r>
            <a:r>
              <a:rPr lang="zh-TW" altLang="en-US" sz="1200" b="0" i="0" u="none" strike="noStrike" kern="1200" baseline="0" dirty="0" smtClean="0">
                <a:solidFill>
                  <a:schemeClr val="tx1"/>
                </a:solidFill>
                <a:latin typeface="+mn-lt"/>
                <a:ea typeface="+mn-ea"/>
                <a:cs typeface="+mn-cs"/>
              </a:rPr>
              <a:t>管理</a:t>
            </a:r>
            <a:r>
              <a:rPr lang="en-US" altLang="zh-TW" sz="1200" b="0" i="0" u="none" strike="noStrike" kern="1200" baseline="0" dirty="0" smtClean="0">
                <a:solidFill>
                  <a:schemeClr val="tx1"/>
                </a:solidFill>
                <a:latin typeface="+mn-lt"/>
                <a:ea typeface="+mn-ea"/>
                <a:cs typeface="+mn-cs"/>
              </a:rPr>
              <a:t>(Interference</a:t>
            </a:r>
          </a:p>
          <a:p>
            <a:r>
              <a:rPr lang="en-US" altLang="zh-TW" sz="1200" b="0" i="0" u="none" strike="noStrike" kern="1200" baseline="0" dirty="0" smtClean="0">
                <a:solidFill>
                  <a:schemeClr val="tx1"/>
                </a:solidFill>
                <a:latin typeface="+mn-lt"/>
                <a:ea typeface="+mn-ea"/>
                <a:cs typeface="+mn-cs"/>
              </a:rPr>
              <a:t>coordination/management)</a:t>
            </a:r>
            <a:r>
              <a:rPr lang="zh-TW" altLang="en-US" sz="1200" b="0" i="0" u="none" strike="noStrike" kern="1200" baseline="0" dirty="0" smtClean="0">
                <a:solidFill>
                  <a:schemeClr val="tx1"/>
                </a:solidFill>
                <a:latin typeface="+mn-lt"/>
                <a:ea typeface="+mn-ea"/>
                <a:cs typeface="+mn-cs"/>
              </a:rPr>
              <a:t>、超密集型小細胞佈建下之自我組織網路</a:t>
            </a:r>
            <a:r>
              <a:rPr lang="en-US" altLang="zh-TW" sz="1200" b="0" i="0" u="none" strike="noStrike" kern="1200" baseline="0" dirty="0" smtClean="0">
                <a:solidFill>
                  <a:schemeClr val="tx1"/>
                </a:solidFill>
                <a:latin typeface="+mn-lt"/>
                <a:ea typeface="+mn-ea"/>
                <a:cs typeface="+mn-cs"/>
              </a:rPr>
              <a:t>(Ultra-dense small cells</a:t>
            </a:r>
          </a:p>
          <a:p>
            <a:r>
              <a:rPr lang="en-US" altLang="zh-TW" sz="1200" b="0" i="0" u="none" strike="noStrike" kern="1200" baseline="0" dirty="0" smtClean="0">
                <a:solidFill>
                  <a:schemeClr val="tx1"/>
                </a:solidFill>
                <a:latin typeface="+mn-lt"/>
                <a:ea typeface="+mn-ea"/>
                <a:cs typeface="+mn-cs"/>
              </a:rPr>
              <a:t>deployment with self organizing network(SON))</a:t>
            </a:r>
            <a:r>
              <a:rPr lang="zh-TW" altLang="en-US" sz="1200" b="0" i="0" u="none" strike="noStrike" kern="1200" baseline="0" dirty="0" smtClean="0">
                <a:solidFill>
                  <a:schemeClr val="tx1"/>
                </a:solidFill>
                <a:latin typeface="+mn-lt"/>
                <a:ea typeface="+mn-ea"/>
                <a:cs typeface="+mn-cs"/>
              </a:rPr>
              <a:t>。</a:t>
            </a:r>
            <a:endParaRPr lang="zh-TW" altLang="en-US" dirty="0"/>
          </a:p>
        </p:txBody>
      </p:sp>
      <p:sp>
        <p:nvSpPr>
          <p:cNvPr id="4" name="投影片編號版面配置區 3"/>
          <p:cNvSpPr>
            <a:spLocks noGrp="1"/>
          </p:cNvSpPr>
          <p:nvPr>
            <p:ph type="sldNum" sz="quarter" idx="10"/>
          </p:nvPr>
        </p:nvSpPr>
        <p:spPr/>
        <p:txBody>
          <a:bodyPr/>
          <a:lstStyle/>
          <a:p>
            <a:fld id="{9CEA7A2B-0462-4786-A5C8-633FF20CB2CA}" type="slidenum">
              <a:rPr lang="zh-TW" altLang="en-US" smtClean="0"/>
              <a:t>11</a:t>
            </a:fld>
            <a:endParaRPr lang="zh-TW" altLang="en-US"/>
          </a:p>
        </p:txBody>
      </p:sp>
    </p:spTree>
    <p:extLst>
      <p:ext uri="{BB962C8B-B14F-4D97-AF65-F5344CB8AC3E}">
        <p14:creationId xmlns:p14="http://schemas.microsoft.com/office/powerpoint/2010/main" val="41333414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u="none" strike="noStrike" kern="1200" baseline="0" dirty="0" smtClean="0">
                <a:solidFill>
                  <a:schemeClr val="tx1"/>
                </a:solidFill>
                <a:latin typeface="+mn-lt"/>
                <a:ea typeface="+mn-ea"/>
                <a:cs typeface="+mn-cs"/>
              </a:rPr>
              <a:t>舉例來說，情境感知可精準算出使用者移動的距離、方向與速度，並結合相關運動健康管</a:t>
            </a:r>
          </a:p>
          <a:p>
            <a:r>
              <a:rPr lang="zh-TW" altLang="en-US" sz="1200" b="0" i="0" u="none" strike="noStrike" kern="1200" baseline="0" dirty="0" smtClean="0">
                <a:solidFill>
                  <a:schemeClr val="tx1"/>
                </a:solidFill>
                <a:latin typeface="+mn-lt"/>
                <a:ea typeface="+mn-ea"/>
                <a:cs typeface="+mn-cs"/>
              </a:rPr>
              <a:t>理，提供熱量消耗資訊與健康飲食建議。協助商務旅人掌握行程的相關資訊，例如使用者查詢</a:t>
            </a:r>
          </a:p>
          <a:p>
            <a:r>
              <a:rPr lang="zh-TW" altLang="en-US" sz="1200" b="0" i="0" u="none" strike="noStrike" kern="1200" baseline="0" dirty="0" smtClean="0">
                <a:solidFill>
                  <a:schemeClr val="tx1"/>
                </a:solidFill>
                <a:latin typeface="+mn-lt"/>
                <a:ea typeface="+mn-ea"/>
                <a:cs typeface="+mn-cs"/>
              </a:rPr>
              <a:t>相關的遊旅地點資訊時，即主動提供氣温、雨量等區域氣候與交通資訊，結合雲端服務，利用</a:t>
            </a:r>
          </a:p>
          <a:p>
            <a:r>
              <a:rPr lang="zh-TW" altLang="en-US" sz="1200" b="0" i="0" u="none" strike="noStrike" kern="1200" baseline="0" dirty="0" smtClean="0">
                <a:solidFill>
                  <a:schemeClr val="tx1"/>
                </a:solidFill>
                <a:latin typeface="+mn-lt"/>
                <a:ea typeface="+mn-ea"/>
                <a:cs typeface="+mn-cs"/>
              </a:rPr>
              <a:t>過去的行為模式，再加上目前多維向的環境背景資訊，提供未來使用場景的資訊與支援，即時</a:t>
            </a:r>
          </a:p>
          <a:p>
            <a:r>
              <a:rPr lang="zh-TW" altLang="en-US" sz="1200" b="0" i="0" u="none" strike="noStrike" kern="1200" baseline="0" dirty="0" smtClean="0">
                <a:solidFill>
                  <a:schemeClr val="tx1"/>
                </a:solidFill>
                <a:latin typeface="+mn-lt"/>
                <a:ea typeface="+mn-ea"/>
                <a:cs typeface="+mn-cs"/>
              </a:rPr>
              <a:t>提供使用者客製化資訊，實現適地性服務。</a:t>
            </a:r>
            <a:endParaRPr lang="zh-TW" altLang="en-US" dirty="0"/>
          </a:p>
        </p:txBody>
      </p:sp>
      <p:sp>
        <p:nvSpPr>
          <p:cNvPr id="4" name="投影片編號版面配置區 3"/>
          <p:cNvSpPr>
            <a:spLocks noGrp="1"/>
          </p:cNvSpPr>
          <p:nvPr>
            <p:ph type="sldNum" sz="quarter" idx="10"/>
          </p:nvPr>
        </p:nvSpPr>
        <p:spPr/>
        <p:txBody>
          <a:bodyPr/>
          <a:lstStyle/>
          <a:p>
            <a:fld id="{9CEA7A2B-0462-4786-A5C8-633FF20CB2CA}" type="slidenum">
              <a:rPr lang="zh-TW" altLang="en-US" smtClean="0"/>
              <a:t>32</a:t>
            </a:fld>
            <a:endParaRPr lang="zh-TW" altLang="en-US"/>
          </a:p>
        </p:txBody>
      </p:sp>
    </p:spTree>
    <p:extLst>
      <p:ext uri="{BB962C8B-B14F-4D97-AF65-F5344CB8AC3E}">
        <p14:creationId xmlns:p14="http://schemas.microsoft.com/office/powerpoint/2010/main" val="2977634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baseline="0" dirty="0" smtClean="0">
                <a:solidFill>
                  <a:schemeClr val="tx1"/>
                </a:solidFill>
                <a:latin typeface="+mn-lt"/>
                <a:ea typeface="+mn-ea"/>
                <a:cs typeface="+mn-cs"/>
              </a:rPr>
              <a:t>3GPP R12 </a:t>
            </a:r>
            <a:r>
              <a:rPr lang="zh-TW" altLang="en-US" sz="1200" b="0" i="0" u="none" strike="noStrike" kern="1200" baseline="0" dirty="0" smtClean="0">
                <a:solidFill>
                  <a:schemeClr val="tx1"/>
                </a:solidFill>
                <a:latin typeface="+mn-lt"/>
                <a:ea typeface="+mn-ea"/>
                <a:cs typeface="+mn-cs"/>
              </a:rPr>
              <a:t>引進了多種技術來增強小細胞基地台區域的接取效能，主要強化技術如下</a:t>
            </a:r>
            <a:r>
              <a:rPr lang="en-US" altLang="zh-TW" sz="1200" b="0" i="0" u="none" strike="noStrike" kern="1200" baseline="0" dirty="0" smtClean="0">
                <a:solidFill>
                  <a:schemeClr val="tx1"/>
                </a:solidFill>
                <a:latin typeface="+mn-lt"/>
                <a:ea typeface="+mn-ea"/>
                <a:cs typeface="+mn-cs"/>
              </a:rPr>
              <a:t>:</a:t>
            </a:r>
          </a:p>
          <a:p>
            <a:r>
              <a:rPr lang="en-US" altLang="zh-TW" sz="1200" b="0" i="0" u="none" strike="noStrike" kern="1200" baseline="0" dirty="0" smtClean="0">
                <a:solidFill>
                  <a:schemeClr val="tx1"/>
                </a:solidFill>
                <a:latin typeface="+mn-lt"/>
                <a:ea typeface="+mn-ea"/>
                <a:cs typeface="+mn-cs"/>
              </a:rPr>
              <a:t>1. </a:t>
            </a:r>
            <a:r>
              <a:rPr lang="zh-TW" altLang="en-US" sz="1200" b="0" i="0" u="none" strike="noStrike" kern="1200" baseline="0" dirty="0" smtClean="0">
                <a:solidFill>
                  <a:schemeClr val="tx1"/>
                </a:solidFill>
                <a:latin typeface="+mn-lt"/>
                <a:ea typeface="+mn-ea"/>
                <a:cs typeface="+mn-cs"/>
              </a:rPr>
              <a:t>高階調變</a:t>
            </a:r>
            <a:r>
              <a:rPr lang="en-US" altLang="zh-TW" sz="1200" b="0" i="0" u="none" strike="noStrike" kern="1200" baseline="0" dirty="0" smtClean="0">
                <a:solidFill>
                  <a:schemeClr val="tx1"/>
                </a:solidFill>
                <a:latin typeface="+mn-lt"/>
                <a:ea typeface="+mn-ea"/>
                <a:cs typeface="+mn-cs"/>
              </a:rPr>
              <a:t>: </a:t>
            </a:r>
            <a:r>
              <a:rPr lang="zh-TW" altLang="en-US" sz="1200" b="0" i="0" u="none" strike="noStrike" kern="1200" baseline="0" dirty="0" smtClean="0">
                <a:solidFill>
                  <a:schemeClr val="tx1"/>
                </a:solidFill>
                <a:latin typeface="+mn-lt"/>
                <a:ea typeface="+mn-ea"/>
                <a:cs typeface="+mn-cs"/>
              </a:rPr>
              <a:t>引進更高階的</a:t>
            </a:r>
            <a:r>
              <a:rPr lang="en-US" altLang="zh-TW" sz="1200" b="0" i="0" u="none" strike="noStrike" kern="1200" baseline="0" dirty="0" smtClean="0">
                <a:solidFill>
                  <a:schemeClr val="tx1"/>
                </a:solidFill>
                <a:latin typeface="+mn-lt"/>
                <a:ea typeface="+mn-ea"/>
                <a:cs typeface="+mn-cs"/>
              </a:rPr>
              <a:t>256QAM (Quadrature Amplitude Modulation) </a:t>
            </a:r>
            <a:r>
              <a:rPr lang="zh-TW" altLang="en-US" sz="1200" b="0" i="0" u="none" strike="noStrike" kern="1200" baseline="0" dirty="0" smtClean="0">
                <a:solidFill>
                  <a:schemeClr val="tx1"/>
                </a:solidFill>
                <a:latin typeface="+mn-lt"/>
                <a:ea typeface="+mn-ea"/>
                <a:cs typeface="+mn-cs"/>
              </a:rPr>
              <a:t>調變，使信號品質更</a:t>
            </a:r>
          </a:p>
          <a:p>
            <a:r>
              <a:rPr lang="zh-TW" altLang="en-US" sz="1200" b="0" i="0" u="none" strike="noStrike" kern="1200" baseline="0" dirty="0" smtClean="0">
                <a:solidFill>
                  <a:schemeClr val="tx1"/>
                </a:solidFill>
                <a:latin typeface="+mn-lt"/>
                <a:ea typeface="+mn-ea"/>
                <a:cs typeface="+mn-cs"/>
              </a:rPr>
              <a:t>好，讓使用者的傳輸速率提高。</a:t>
            </a:r>
          </a:p>
          <a:p>
            <a:r>
              <a:rPr lang="en-US" altLang="zh-TW" sz="1200" b="0" i="0" u="none" strike="noStrike" kern="1200" baseline="0" dirty="0" smtClean="0">
                <a:solidFill>
                  <a:schemeClr val="tx1"/>
                </a:solidFill>
                <a:latin typeface="+mn-lt"/>
                <a:ea typeface="+mn-ea"/>
                <a:cs typeface="+mn-cs"/>
              </a:rPr>
              <a:t>2. </a:t>
            </a:r>
            <a:r>
              <a:rPr lang="zh-TW" altLang="en-US" sz="1200" b="0" i="0" u="none" strike="noStrike" kern="1200" baseline="0" dirty="0" smtClean="0">
                <a:solidFill>
                  <a:schemeClr val="tx1"/>
                </a:solidFill>
                <a:latin typeface="+mn-lt"/>
                <a:ea typeface="+mn-ea"/>
                <a:cs typeface="+mn-cs"/>
              </a:rPr>
              <a:t>小細胞開</a:t>
            </a:r>
            <a:r>
              <a:rPr lang="en-US" altLang="zh-TW" sz="1200" b="0" i="0" u="none" strike="noStrike" kern="1200" baseline="0" dirty="0" smtClean="0">
                <a:solidFill>
                  <a:schemeClr val="tx1"/>
                </a:solidFill>
                <a:latin typeface="+mn-lt"/>
                <a:ea typeface="+mn-ea"/>
                <a:cs typeface="+mn-cs"/>
              </a:rPr>
              <a:t>/</a:t>
            </a:r>
            <a:r>
              <a:rPr lang="zh-TW" altLang="en-US" sz="1200" b="0" i="0" u="none" strike="noStrike" kern="1200" baseline="0" dirty="0" smtClean="0">
                <a:solidFill>
                  <a:schemeClr val="tx1"/>
                </a:solidFill>
                <a:latin typeface="+mn-lt"/>
                <a:ea typeface="+mn-ea"/>
                <a:cs typeface="+mn-cs"/>
              </a:rPr>
              <a:t>關</a:t>
            </a:r>
            <a:r>
              <a:rPr lang="en-US" altLang="zh-TW" sz="1200" b="0" i="0" u="none" strike="noStrike" kern="1200" baseline="0" dirty="0" smtClean="0">
                <a:solidFill>
                  <a:schemeClr val="tx1"/>
                </a:solidFill>
                <a:latin typeface="+mn-lt"/>
                <a:ea typeface="+mn-ea"/>
                <a:cs typeface="+mn-cs"/>
              </a:rPr>
              <a:t>:</a:t>
            </a:r>
            <a:r>
              <a:rPr lang="zh-TW" altLang="en-US" sz="1200" b="0" i="0" u="none" strike="noStrike" kern="1200" baseline="0" dirty="0" smtClean="0">
                <a:solidFill>
                  <a:schemeClr val="tx1"/>
                </a:solidFill>
                <a:latin typeface="+mn-lt"/>
                <a:ea typeface="+mn-ea"/>
                <a:cs typeface="+mn-cs"/>
              </a:rPr>
              <a:t>目的在於降低細胞間的干擾。目前方法可分為半靜態開</a:t>
            </a:r>
            <a:r>
              <a:rPr lang="en-US" altLang="zh-TW" sz="1200" b="0" i="0" u="none" strike="noStrike" kern="1200" baseline="0" dirty="0" smtClean="0">
                <a:solidFill>
                  <a:schemeClr val="tx1"/>
                </a:solidFill>
                <a:latin typeface="+mn-lt"/>
                <a:ea typeface="+mn-ea"/>
                <a:cs typeface="+mn-cs"/>
              </a:rPr>
              <a:t>/</a:t>
            </a:r>
            <a:r>
              <a:rPr lang="zh-TW" altLang="en-US" sz="1200" b="0" i="0" u="none" strike="noStrike" kern="1200" baseline="0" dirty="0" smtClean="0">
                <a:solidFill>
                  <a:schemeClr val="tx1"/>
                </a:solidFill>
                <a:latin typeface="+mn-lt"/>
                <a:ea typeface="+mn-ea"/>
                <a:cs typeface="+mn-cs"/>
              </a:rPr>
              <a:t>關和動態開</a:t>
            </a:r>
            <a:r>
              <a:rPr lang="en-US" altLang="zh-TW" sz="1200" b="0" i="0" u="none" strike="noStrike" kern="1200" baseline="0" dirty="0" smtClean="0">
                <a:solidFill>
                  <a:schemeClr val="tx1"/>
                </a:solidFill>
                <a:latin typeface="+mn-lt"/>
                <a:ea typeface="+mn-ea"/>
                <a:cs typeface="+mn-cs"/>
              </a:rPr>
              <a:t>/</a:t>
            </a:r>
            <a:r>
              <a:rPr lang="zh-TW" altLang="en-US" sz="1200" b="0" i="0" u="none" strike="noStrike" kern="1200" baseline="0" dirty="0" smtClean="0">
                <a:solidFill>
                  <a:schemeClr val="tx1"/>
                </a:solidFill>
                <a:latin typeface="+mn-lt"/>
                <a:ea typeface="+mn-ea"/>
                <a:cs typeface="+mn-cs"/>
              </a:rPr>
              <a:t>關。半靜</a:t>
            </a:r>
          </a:p>
          <a:p>
            <a:r>
              <a:rPr lang="zh-TW" altLang="en-US" sz="1200" b="0" i="0" u="none" strike="noStrike" kern="1200" baseline="0" dirty="0" smtClean="0">
                <a:solidFill>
                  <a:schemeClr val="tx1"/>
                </a:solidFill>
                <a:latin typeface="+mn-lt"/>
                <a:ea typeface="+mn-ea"/>
                <a:cs typeface="+mn-cs"/>
              </a:rPr>
              <a:t>態開關是根據變動較不劇烈的指標</a:t>
            </a:r>
            <a:r>
              <a:rPr lang="en-US" altLang="zh-TW" sz="1200" b="0" i="0" u="none" strike="noStrike" kern="1200" baseline="0" dirty="0" smtClean="0">
                <a:solidFill>
                  <a:schemeClr val="tx1"/>
                </a:solidFill>
                <a:latin typeface="+mn-lt"/>
                <a:ea typeface="+mn-ea"/>
                <a:cs typeface="+mn-cs"/>
              </a:rPr>
              <a:t>(</a:t>
            </a:r>
            <a:r>
              <a:rPr lang="zh-TW" altLang="en-US" sz="1200" b="0" i="0" u="none" strike="noStrike" kern="1200" baseline="0" dirty="0" smtClean="0">
                <a:solidFill>
                  <a:schemeClr val="tx1"/>
                </a:solidFill>
                <a:latin typeface="+mn-lt"/>
                <a:ea typeface="+mn-ea"/>
                <a:cs typeface="+mn-cs"/>
              </a:rPr>
              <a:t>如</a:t>
            </a:r>
            <a:r>
              <a:rPr lang="en-US" altLang="zh-TW" sz="1200" b="0" i="0" u="none" strike="noStrike" kern="1200" baseline="0" dirty="0" smtClean="0">
                <a:solidFill>
                  <a:schemeClr val="tx1"/>
                </a:solidFill>
                <a:latin typeface="+mn-lt"/>
                <a:ea typeface="+mn-ea"/>
                <a:cs typeface="+mn-cs"/>
              </a:rPr>
              <a:t>: </a:t>
            </a:r>
            <a:r>
              <a:rPr lang="zh-TW" altLang="en-US" sz="1200" b="0" i="0" u="none" strike="noStrike" kern="1200" baseline="0" dirty="0" smtClean="0">
                <a:solidFill>
                  <a:schemeClr val="tx1"/>
                </a:solidFill>
                <a:latin typeface="+mn-lt"/>
                <a:ea typeface="+mn-ea"/>
                <a:cs typeface="+mn-cs"/>
              </a:rPr>
              <a:t>流量負載</a:t>
            </a:r>
            <a:r>
              <a:rPr lang="en-US" altLang="zh-TW" sz="1200" b="0" i="0" u="none" strike="noStrike" kern="1200" baseline="0" dirty="0" smtClean="0">
                <a:solidFill>
                  <a:schemeClr val="tx1"/>
                </a:solidFill>
                <a:latin typeface="+mn-lt"/>
                <a:ea typeface="+mn-ea"/>
                <a:cs typeface="+mn-cs"/>
              </a:rPr>
              <a:t>)</a:t>
            </a:r>
            <a:r>
              <a:rPr lang="zh-TW" altLang="en-US" sz="1200" b="0" i="0" u="none" strike="noStrike" kern="1200" baseline="0" dirty="0" smtClean="0">
                <a:solidFill>
                  <a:schemeClr val="tx1"/>
                </a:solidFill>
                <a:latin typeface="+mn-lt"/>
                <a:ea typeface="+mn-ea"/>
                <a:cs typeface="+mn-cs"/>
              </a:rPr>
              <a:t>來決定小細胞基地臺的開關，動態開關則</a:t>
            </a:r>
          </a:p>
          <a:p>
            <a:r>
              <a:rPr lang="zh-TW" altLang="en-US" sz="1200" b="0" i="0" u="none" strike="noStrike" kern="1200" baseline="0" dirty="0" smtClean="0">
                <a:solidFill>
                  <a:schemeClr val="tx1"/>
                </a:solidFill>
                <a:latin typeface="+mn-lt"/>
                <a:ea typeface="+mn-ea"/>
                <a:cs typeface="+mn-cs"/>
              </a:rPr>
              <a:t>是以子訊框來進行開</a:t>
            </a:r>
            <a:r>
              <a:rPr lang="en-US" altLang="zh-TW" sz="1200" b="0" i="0" u="none" strike="noStrike" kern="1200" baseline="0" dirty="0" smtClean="0">
                <a:solidFill>
                  <a:schemeClr val="tx1"/>
                </a:solidFill>
                <a:latin typeface="+mn-lt"/>
                <a:ea typeface="+mn-ea"/>
                <a:cs typeface="+mn-cs"/>
              </a:rPr>
              <a:t>/</a:t>
            </a:r>
            <a:r>
              <a:rPr lang="zh-TW" altLang="en-US" sz="1200" b="0" i="0" u="none" strike="noStrike" kern="1200" baseline="0" dirty="0" smtClean="0">
                <a:solidFill>
                  <a:schemeClr val="tx1"/>
                </a:solidFill>
                <a:latin typeface="+mn-lt"/>
                <a:ea typeface="+mn-ea"/>
                <a:cs typeface="+mn-cs"/>
              </a:rPr>
              <a:t>關的判斷。</a:t>
            </a:r>
          </a:p>
          <a:p>
            <a:r>
              <a:rPr lang="en-US" altLang="zh-TW" sz="1200" b="0" i="0" u="none" strike="noStrike" kern="1200" baseline="0" dirty="0" smtClean="0">
                <a:solidFill>
                  <a:schemeClr val="tx1"/>
                </a:solidFill>
                <a:latin typeface="+mn-lt"/>
                <a:ea typeface="+mn-ea"/>
                <a:cs typeface="+mn-cs"/>
              </a:rPr>
              <a:t>3. </a:t>
            </a:r>
            <a:r>
              <a:rPr lang="zh-TW" altLang="en-US" sz="1200" b="0" i="0" u="none" strike="noStrike" kern="1200" baseline="0" dirty="0" smtClean="0">
                <a:solidFill>
                  <a:schemeClr val="tx1"/>
                </a:solidFill>
                <a:latin typeface="+mn-lt"/>
                <a:ea typeface="+mn-ea"/>
                <a:cs typeface="+mn-cs"/>
              </a:rPr>
              <a:t>小細胞的發現增進機制</a:t>
            </a:r>
            <a:r>
              <a:rPr lang="en-US" altLang="zh-TW" sz="1200" b="0" i="0" u="none" strike="noStrike" kern="1200" baseline="0" dirty="0" smtClean="0">
                <a:solidFill>
                  <a:schemeClr val="tx1"/>
                </a:solidFill>
                <a:latin typeface="+mn-lt"/>
                <a:ea typeface="+mn-ea"/>
                <a:cs typeface="+mn-cs"/>
              </a:rPr>
              <a:t>: </a:t>
            </a:r>
            <a:r>
              <a:rPr lang="zh-TW" altLang="en-US" sz="1200" b="0" i="0" u="none" strike="noStrike" kern="1200" baseline="0" dirty="0" smtClean="0">
                <a:solidFill>
                  <a:schemeClr val="tx1"/>
                </a:solidFill>
                <a:latin typeface="+mn-lt"/>
                <a:ea typeface="+mn-ea"/>
                <a:cs typeface="+mn-cs"/>
              </a:rPr>
              <a:t>強化手機在大量且密集的小細胞網路中，找尋最適合連線。</a:t>
            </a:r>
          </a:p>
          <a:p>
            <a:r>
              <a:rPr lang="en-US" altLang="zh-TW" sz="1200" b="0" i="0" u="none" strike="noStrike" kern="1200" baseline="0" dirty="0" smtClean="0">
                <a:solidFill>
                  <a:schemeClr val="tx1"/>
                </a:solidFill>
                <a:latin typeface="+mn-lt"/>
                <a:ea typeface="+mn-ea"/>
                <a:cs typeface="+mn-cs"/>
              </a:rPr>
              <a:t>4. </a:t>
            </a:r>
            <a:r>
              <a:rPr lang="zh-TW" altLang="en-US" sz="1200" b="0" i="0" u="none" strike="noStrike" kern="1200" baseline="0" dirty="0" smtClean="0">
                <a:solidFill>
                  <a:schemeClr val="tx1"/>
                </a:solidFill>
                <a:latin typeface="+mn-lt"/>
                <a:ea typeface="+mn-ea"/>
                <a:cs typeface="+mn-cs"/>
              </a:rPr>
              <a:t>雙重連線</a:t>
            </a:r>
            <a:r>
              <a:rPr lang="en-US" altLang="zh-TW" sz="1200" b="0" i="0" u="none" strike="noStrike" kern="1200" baseline="0" dirty="0" smtClean="0">
                <a:solidFill>
                  <a:schemeClr val="tx1"/>
                </a:solidFill>
                <a:latin typeface="+mn-lt"/>
                <a:ea typeface="+mn-ea"/>
                <a:cs typeface="+mn-cs"/>
              </a:rPr>
              <a:t>: </a:t>
            </a:r>
            <a:r>
              <a:rPr lang="zh-TW" altLang="en-US" sz="1200" b="0" i="0" u="none" strike="noStrike" kern="1200" baseline="0" dirty="0" smtClean="0">
                <a:solidFill>
                  <a:schemeClr val="tx1"/>
                </a:solidFill>
                <a:latin typeface="+mn-lt"/>
                <a:ea typeface="+mn-ea"/>
                <a:cs typeface="+mn-cs"/>
              </a:rPr>
              <a:t>讓手機可以接收至少來自兩個不同細胞間的不同數據，在同一時間來增進吞吐</a:t>
            </a:r>
          </a:p>
          <a:p>
            <a:r>
              <a:rPr lang="zh-TW" altLang="en-US" sz="1200" b="0" i="0" u="none" strike="noStrike" kern="1200" baseline="0" dirty="0" smtClean="0">
                <a:solidFill>
                  <a:schemeClr val="tx1"/>
                </a:solidFill>
                <a:latin typeface="+mn-lt"/>
                <a:ea typeface="+mn-ea"/>
                <a:cs typeface="+mn-cs"/>
              </a:rPr>
              <a:t>量，或是傳送相同的控制信號</a:t>
            </a:r>
            <a:r>
              <a:rPr lang="en-US" altLang="zh-TW" sz="1200" b="0" i="0" u="none" strike="noStrike" kern="1200" baseline="0" dirty="0" smtClean="0">
                <a:solidFill>
                  <a:schemeClr val="tx1"/>
                </a:solidFill>
                <a:latin typeface="+mn-lt"/>
                <a:ea typeface="+mn-ea"/>
                <a:cs typeface="+mn-cs"/>
              </a:rPr>
              <a:t>(RRC diversity)</a:t>
            </a:r>
            <a:r>
              <a:rPr lang="zh-TW" altLang="en-US" sz="1200" b="0" i="0" u="none" strike="noStrike" kern="1200" baseline="0" dirty="0" smtClean="0">
                <a:solidFill>
                  <a:schemeClr val="tx1"/>
                </a:solidFill>
                <a:latin typeface="+mn-lt"/>
                <a:ea typeface="+mn-ea"/>
                <a:cs typeface="+mn-cs"/>
              </a:rPr>
              <a:t>以增進細胞基地臺間交遞的效能。</a:t>
            </a:r>
            <a:endParaRPr lang="zh-TW" altLang="en-US" dirty="0"/>
          </a:p>
        </p:txBody>
      </p:sp>
      <p:sp>
        <p:nvSpPr>
          <p:cNvPr id="4" name="投影片編號版面配置區 3"/>
          <p:cNvSpPr>
            <a:spLocks noGrp="1"/>
          </p:cNvSpPr>
          <p:nvPr>
            <p:ph type="sldNum" sz="quarter" idx="10"/>
          </p:nvPr>
        </p:nvSpPr>
        <p:spPr/>
        <p:txBody>
          <a:bodyPr/>
          <a:lstStyle/>
          <a:p>
            <a:fld id="{9CEA7A2B-0462-4786-A5C8-633FF20CB2CA}" type="slidenum">
              <a:rPr lang="zh-TW" altLang="en-US" smtClean="0"/>
              <a:t>13</a:t>
            </a:fld>
            <a:endParaRPr lang="zh-TW" altLang="en-US"/>
          </a:p>
        </p:txBody>
      </p:sp>
    </p:spTree>
    <p:extLst>
      <p:ext uri="{BB962C8B-B14F-4D97-AF65-F5344CB8AC3E}">
        <p14:creationId xmlns:p14="http://schemas.microsoft.com/office/powerpoint/2010/main" val="485535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baseline="0" dirty="0" smtClean="0">
                <a:solidFill>
                  <a:schemeClr val="tx1"/>
                </a:solidFill>
                <a:latin typeface="+mn-lt"/>
                <a:ea typeface="+mn-ea"/>
                <a:cs typeface="+mn-cs"/>
              </a:rPr>
              <a:t>SON </a:t>
            </a:r>
            <a:r>
              <a:rPr lang="zh-TW" altLang="en-US" sz="1200" b="0" i="0" u="none" strike="noStrike" kern="1200" baseline="0" dirty="0" smtClean="0">
                <a:solidFill>
                  <a:schemeClr val="tx1"/>
                </a:solidFill>
                <a:latin typeface="+mn-lt"/>
                <a:ea typeface="+mn-ea"/>
                <a:cs typeface="+mn-cs"/>
              </a:rPr>
              <a:t>是一種自動化機制並提升運作效率與品質的網路，在</a:t>
            </a:r>
            <a:r>
              <a:rPr lang="en-US" altLang="zh-TW" sz="1200" b="0" i="0" u="none" strike="noStrike" kern="1200" baseline="0" dirty="0" smtClean="0">
                <a:solidFill>
                  <a:schemeClr val="tx1"/>
                </a:solidFill>
                <a:latin typeface="+mn-lt"/>
                <a:ea typeface="+mn-ea"/>
                <a:cs typeface="+mn-cs"/>
              </a:rPr>
              <a:t>3GPP R10, R11 </a:t>
            </a:r>
            <a:r>
              <a:rPr lang="zh-TW" altLang="en-US" sz="1200" b="0" i="0" u="none" strike="noStrike" kern="1200" baseline="0" dirty="0" smtClean="0">
                <a:solidFill>
                  <a:schemeClr val="tx1"/>
                </a:solidFill>
                <a:latin typeface="+mn-lt"/>
                <a:ea typeface="+mn-ea"/>
                <a:cs typeface="+mn-cs"/>
              </a:rPr>
              <a:t>時，</a:t>
            </a:r>
            <a:r>
              <a:rPr lang="en-US" altLang="zh-TW" sz="1200" b="0" i="0" u="none" strike="noStrike" kern="1200" baseline="0" dirty="0" smtClean="0">
                <a:solidFill>
                  <a:schemeClr val="tx1"/>
                </a:solidFill>
                <a:latin typeface="+mn-lt"/>
                <a:ea typeface="+mn-ea"/>
                <a:cs typeface="+mn-cs"/>
              </a:rPr>
              <a:t>SON </a:t>
            </a:r>
            <a:r>
              <a:rPr lang="zh-TW" altLang="en-US" sz="1200" b="0" i="0" u="none" strike="noStrike" kern="1200" baseline="0" dirty="0" smtClean="0">
                <a:solidFill>
                  <a:schemeClr val="tx1"/>
                </a:solidFill>
                <a:latin typeface="+mn-lt"/>
                <a:ea typeface="+mn-ea"/>
                <a:cs typeface="+mn-cs"/>
              </a:rPr>
              <a:t>便已經是</a:t>
            </a:r>
          </a:p>
          <a:p>
            <a:r>
              <a:rPr lang="zh-TW" altLang="en-US" sz="1200" b="0" i="0" u="none" strike="noStrike" kern="1200" baseline="0" dirty="0" smtClean="0">
                <a:solidFill>
                  <a:schemeClr val="tx1"/>
                </a:solidFill>
                <a:latin typeface="+mn-lt"/>
                <a:ea typeface="+mn-ea"/>
                <a:cs typeface="+mn-cs"/>
              </a:rPr>
              <a:t>異質性網路重要的議題，不過為了因應未來</a:t>
            </a:r>
            <a:r>
              <a:rPr lang="en-US" altLang="zh-TW" sz="1200" b="0" i="0" u="none" strike="noStrike" kern="1200" baseline="0" dirty="0" smtClean="0">
                <a:solidFill>
                  <a:schemeClr val="tx1"/>
                </a:solidFill>
                <a:latin typeface="+mn-lt"/>
                <a:ea typeface="+mn-ea"/>
                <a:cs typeface="+mn-cs"/>
              </a:rPr>
              <a:t>5G </a:t>
            </a:r>
            <a:r>
              <a:rPr lang="zh-TW" altLang="en-US" sz="1200" b="0" i="0" u="none" strike="noStrike" kern="1200" baseline="0" dirty="0" smtClean="0">
                <a:solidFill>
                  <a:schemeClr val="tx1"/>
                </a:solidFill>
                <a:latin typeface="+mn-lt"/>
                <a:ea typeface="+mn-ea"/>
                <a:cs typeface="+mn-cs"/>
              </a:rPr>
              <a:t>可能需要超過目前</a:t>
            </a:r>
            <a:r>
              <a:rPr lang="en-US" altLang="zh-TW" sz="1200" b="0" i="0" u="none" strike="noStrike" kern="1200" baseline="0" dirty="0" smtClean="0">
                <a:solidFill>
                  <a:schemeClr val="tx1"/>
                </a:solidFill>
                <a:latin typeface="+mn-lt"/>
                <a:ea typeface="+mn-ea"/>
                <a:cs typeface="+mn-cs"/>
              </a:rPr>
              <a:t>100~1000 </a:t>
            </a:r>
            <a:r>
              <a:rPr lang="zh-TW" altLang="en-US" sz="1200" b="0" i="0" u="none" strike="noStrike" kern="1200" baseline="0" dirty="0" smtClean="0">
                <a:solidFill>
                  <a:schemeClr val="tx1"/>
                </a:solidFill>
                <a:latin typeface="+mn-lt"/>
                <a:ea typeface="+mn-ea"/>
                <a:cs typeface="+mn-cs"/>
              </a:rPr>
              <a:t>倍的數據流量，高</a:t>
            </a:r>
          </a:p>
          <a:p>
            <a:r>
              <a:rPr lang="zh-TW" altLang="en-US" sz="1200" b="0" i="0" u="none" strike="noStrike" kern="1200" baseline="0" dirty="0" smtClean="0">
                <a:solidFill>
                  <a:schemeClr val="tx1"/>
                </a:solidFill>
                <a:latin typeface="+mn-lt"/>
                <a:ea typeface="+mn-ea"/>
                <a:cs typeface="+mn-cs"/>
              </a:rPr>
              <a:t>通</a:t>
            </a:r>
            <a:r>
              <a:rPr lang="en-US" altLang="zh-TW" sz="1200" b="0" i="0" u="none" strike="noStrike" kern="1200" baseline="0" dirty="0" smtClean="0">
                <a:solidFill>
                  <a:schemeClr val="tx1"/>
                </a:solidFill>
                <a:latin typeface="+mn-lt"/>
                <a:ea typeface="+mn-ea"/>
                <a:cs typeface="+mn-cs"/>
              </a:rPr>
              <a:t>(Qualcomm)</a:t>
            </a:r>
            <a:r>
              <a:rPr lang="zh-TW" altLang="en-US" sz="1200" b="0" i="0" u="none" strike="noStrike" kern="1200" baseline="0" dirty="0" smtClean="0">
                <a:solidFill>
                  <a:schemeClr val="tx1"/>
                </a:solidFill>
                <a:latin typeface="+mn-lt"/>
                <a:ea typeface="+mn-ea"/>
                <a:cs typeface="+mn-cs"/>
              </a:rPr>
              <a:t>在</a:t>
            </a:r>
            <a:r>
              <a:rPr lang="en-US" altLang="zh-TW" sz="1200" b="0" i="0" u="none" strike="noStrike" kern="1200" baseline="0" dirty="0" smtClean="0">
                <a:solidFill>
                  <a:schemeClr val="tx1"/>
                </a:solidFill>
                <a:latin typeface="+mn-lt"/>
                <a:ea typeface="+mn-ea"/>
                <a:cs typeface="+mn-cs"/>
              </a:rPr>
              <a:t>2014 </a:t>
            </a:r>
            <a:r>
              <a:rPr lang="zh-TW" altLang="en-US" sz="1200" b="0" i="0" u="none" strike="noStrike" kern="1200" baseline="0" dirty="0" smtClean="0">
                <a:solidFill>
                  <a:schemeClr val="tx1"/>
                </a:solidFill>
                <a:latin typeface="+mn-lt"/>
                <a:ea typeface="+mn-ea"/>
                <a:cs typeface="+mn-cs"/>
              </a:rPr>
              <a:t>年</a:t>
            </a:r>
            <a:r>
              <a:rPr lang="en-US" altLang="zh-TW" sz="1200" b="0" i="0" u="none" strike="noStrike" kern="1200" baseline="0" dirty="0" smtClean="0">
                <a:solidFill>
                  <a:schemeClr val="tx1"/>
                </a:solidFill>
                <a:latin typeface="+mn-lt"/>
                <a:ea typeface="+mn-ea"/>
                <a:cs typeface="+mn-cs"/>
              </a:rPr>
              <a:t>4 </a:t>
            </a:r>
            <a:r>
              <a:rPr lang="zh-TW" altLang="en-US" sz="1200" b="0" i="0" u="none" strike="noStrike" kern="1200" baseline="0" dirty="0" smtClean="0">
                <a:solidFill>
                  <a:schemeClr val="tx1"/>
                </a:solidFill>
                <a:latin typeface="+mn-lt"/>
                <a:ea typeface="+mn-ea"/>
                <a:cs typeface="+mn-cs"/>
              </a:rPr>
              <a:t>月時，提出自我組織網路需有以下的特色：</a:t>
            </a:r>
            <a:endParaRPr lang="zh-TW" altLang="en-US" dirty="0"/>
          </a:p>
        </p:txBody>
      </p:sp>
      <p:sp>
        <p:nvSpPr>
          <p:cNvPr id="4" name="投影片編號版面配置區 3"/>
          <p:cNvSpPr>
            <a:spLocks noGrp="1"/>
          </p:cNvSpPr>
          <p:nvPr>
            <p:ph type="sldNum" sz="quarter" idx="10"/>
          </p:nvPr>
        </p:nvSpPr>
        <p:spPr/>
        <p:txBody>
          <a:bodyPr/>
          <a:lstStyle/>
          <a:p>
            <a:fld id="{9CEA7A2B-0462-4786-A5C8-633FF20CB2CA}" type="slidenum">
              <a:rPr lang="zh-TW" altLang="en-US" smtClean="0"/>
              <a:t>14</a:t>
            </a:fld>
            <a:endParaRPr lang="zh-TW" altLang="en-US"/>
          </a:p>
        </p:txBody>
      </p:sp>
    </p:spTree>
    <p:extLst>
      <p:ext uri="{BB962C8B-B14F-4D97-AF65-F5344CB8AC3E}">
        <p14:creationId xmlns:p14="http://schemas.microsoft.com/office/powerpoint/2010/main" val="673733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u="none" strike="noStrike" kern="1200" baseline="0" dirty="0" smtClean="0">
                <a:solidFill>
                  <a:schemeClr val="tx1"/>
                </a:solidFill>
                <a:latin typeface="+mn-lt"/>
                <a:ea typeface="+mn-ea"/>
                <a:cs typeface="+mn-cs"/>
              </a:rPr>
              <a:t>因有限的頻譜資源以及激增的通道容量需求，頻譜效率</a:t>
            </a:r>
            <a:r>
              <a:rPr lang="en-US" altLang="zh-TW" sz="1200" b="0" i="0" u="none" strike="noStrike" kern="1200" baseline="0" dirty="0" smtClean="0">
                <a:solidFill>
                  <a:schemeClr val="tx1"/>
                </a:solidFill>
                <a:latin typeface="+mn-lt"/>
                <a:ea typeface="+mn-ea"/>
                <a:cs typeface="+mn-cs"/>
              </a:rPr>
              <a:t>(Spectral efficiency, SE)</a:t>
            </a:r>
            <a:r>
              <a:rPr lang="zh-TW" altLang="en-US" sz="1200" b="0" i="0" u="none" strike="noStrike" kern="1200" baseline="0" dirty="0" smtClean="0">
                <a:solidFill>
                  <a:schemeClr val="tx1"/>
                </a:solidFill>
                <a:latin typeface="+mn-lt"/>
                <a:ea typeface="+mn-ea"/>
                <a:cs typeface="+mn-cs"/>
              </a:rPr>
              <a:t>一直是</a:t>
            </a:r>
          </a:p>
          <a:p>
            <a:r>
              <a:rPr lang="zh-TW" altLang="en-US" sz="1200" b="0" i="0" u="none" strike="noStrike" kern="1200" baseline="0" dirty="0" smtClean="0">
                <a:solidFill>
                  <a:schemeClr val="tx1"/>
                </a:solidFill>
                <a:latin typeface="+mn-lt"/>
                <a:ea typeface="+mn-ea"/>
                <a:cs typeface="+mn-cs"/>
              </a:rPr>
              <a:t>相當重要的議題。現今，無線接取網路</a:t>
            </a:r>
            <a:r>
              <a:rPr lang="en-US" altLang="zh-TW" sz="1200" b="0" i="0" u="none" strike="noStrike" kern="1200" baseline="0" dirty="0" smtClean="0">
                <a:solidFill>
                  <a:schemeClr val="tx1"/>
                </a:solidFill>
                <a:latin typeface="+mn-lt"/>
                <a:ea typeface="+mn-ea"/>
                <a:cs typeface="+mn-cs"/>
              </a:rPr>
              <a:t>(Radio access network, RAN)</a:t>
            </a:r>
            <a:r>
              <a:rPr lang="zh-TW" altLang="en-US" sz="1200" b="0" i="0" u="none" strike="noStrike" kern="1200" baseline="0" dirty="0" smtClean="0">
                <a:solidFill>
                  <a:schemeClr val="tx1"/>
                </a:solidFill>
                <a:latin typeface="+mn-lt"/>
                <a:ea typeface="+mn-ea"/>
                <a:cs typeface="+mn-cs"/>
              </a:rPr>
              <a:t>占了百分之七十的整體功</a:t>
            </a:r>
          </a:p>
          <a:p>
            <a:r>
              <a:rPr lang="zh-TW" altLang="en-US" sz="1200" b="0" i="0" u="none" strike="noStrike" kern="1200" baseline="0" dirty="0" smtClean="0">
                <a:solidFill>
                  <a:schemeClr val="tx1"/>
                </a:solidFill>
                <a:latin typeface="+mn-lt"/>
                <a:ea typeface="+mn-ea"/>
                <a:cs typeface="+mn-cs"/>
              </a:rPr>
              <a:t>率消耗。能量效率的定義為通道容量除以整體系統的功率消耗，頻譜效率則是通道容量除以系</a:t>
            </a:r>
          </a:p>
          <a:p>
            <a:r>
              <a:rPr lang="zh-TW" altLang="en-US" sz="1200" b="0" i="0" u="none" strike="noStrike" kern="1200" baseline="0" dirty="0" smtClean="0">
                <a:solidFill>
                  <a:schemeClr val="tx1"/>
                </a:solidFill>
                <a:latin typeface="+mn-lt"/>
                <a:ea typeface="+mn-ea"/>
                <a:cs typeface="+mn-cs"/>
              </a:rPr>
              <a:t>統頻寬，二者如何協同設計是</a:t>
            </a:r>
            <a:r>
              <a:rPr lang="en-US" altLang="zh-TW" sz="1200" b="0" i="0" u="none" strike="noStrike" kern="1200" baseline="0" dirty="0" smtClean="0">
                <a:solidFill>
                  <a:schemeClr val="tx1"/>
                </a:solidFill>
                <a:latin typeface="+mn-lt"/>
                <a:ea typeface="+mn-ea"/>
                <a:cs typeface="+mn-cs"/>
              </a:rPr>
              <a:t>5G </a:t>
            </a:r>
            <a:r>
              <a:rPr lang="zh-TW" altLang="en-US" sz="1200" b="0" i="0" u="none" strike="noStrike" kern="1200" baseline="0" dirty="0" smtClean="0">
                <a:solidFill>
                  <a:schemeClr val="tx1"/>
                </a:solidFill>
                <a:latin typeface="+mn-lt"/>
                <a:ea typeface="+mn-ea"/>
                <a:cs typeface="+mn-cs"/>
              </a:rPr>
              <a:t>重要議題。</a:t>
            </a:r>
            <a:endParaRPr lang="zh-TW" altLang="en-US" dirty="0"/>
          </a:p>
        </p:txBody>
      </p:sp>
      <p:sp>
        <p:nvSpPr>
          <p:cNvPr id="4" name="投影片編號版面配置區 3"/>
          <p:cNvSpPr>
            <a:spLocks noGrp="1"/>
          </p:cNvSpPr>
          <p:nvPr>
            <p:ph type="sldNum" sz="quarter" idx="10"/>
          </p:nvPr>
        </p:nvSpPr>
        <p:spPr/>
        <p:txBody>
          <a:bodyPr/>
          <a:lstStyle/>
          <a:p>
            <a:fld id="{9CEA7A2B-0462-4786-A5C8-633FF20CB2CA}" type="slidenum">
              <a:rPr lang="zh-TW" altLang="en-US" smtClean="0"/>
              <a:t>15</a:t>
            </a:fld>
            <a:endParaRPr lang="zh-TW" altLang="en-US"/>
          </a:p>
        </p:txBody>
      </p:sp>
    </p:spTree>
    <p:extLst>
      <p:ext uri="{BB962C8B-B14F-4D97-AF65-F5344CB8AC3E}">
        <p14:creationId xmlns:p14="http://schemas.microsoft.com/office/powerpoint/2010/main" val="1340794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baseline="0" dirty="0" smtClean="0">
                <a:solidFill>
                  <a:schemeClr val="tx1"/>
                </a:solidFill>
                <a:latin typeface="+mn-lt"/>
                <a:ea typeface="+mn-ea"/>
                <a:cs typeface="+mn-cs"/>
              </a:rPr>
              <a:t>Massive MIMO (Multi-input Multi-output) </a:t>
            </a:r>
            <a:r>
              <a:rPr lang="zh-TW" altLang="en-US" sz="1200" b="0" i="0" u="none" strike="noStrike" kern="1200" baseline="0" dirty="0" smtClean="0">
                <a:solidFill>
                  <a:schemeClr val="tx1"/>
                </a:solidFill>
                <a:latin typeface="+mn-lt"/>
                <a:ea typeface="+mn-ea"/>
                <a:cs typeface="+mn-cs"/>
              </a:rPr>
              <a:t>是利用多個天</a:t>
            </a:r>
          </a:p>
          <a:p>
            <a:r>
              <a:rPr lang="zh-TW" altLang="en-US" sz="1200" b="0" i="0" u="none" strike="noStrike" kern="1200" baseline="0" dirty="0" smtClean="0">
                <a:solidFill>
                  <a:schemeClr val="tx1"/>
                </a:solidFill>
                <a:latin typeface="+mn-lt"/>
                <a:ea typeface="+mn-ea"/>
                <a:cs typeface="+mn-cs"/>
              </a:rPr>
              <a:t>線收發器形成可能的信號路徑，進而提升數據傳輸速度與可靠</a:t>
            </a:r>
          </a:p>
          <a:p>
            <a:r>
              <a:rPr lang="zh-TW" altLang="en-US" sz="1200" b="0" i="0" u="none" strike="noStrike" kern="1200" baseline="0" dirty="0" smtClean="0">
                <a:solidFill>
                  <a:schemeClr val="tx1"/>
                </a:solidFill>
                <a:latin typeface="+mn-lt"/>
                <a:ea typeface="+mn-ea"/>
                <a:cs typeface="+mn-cs"/>
              </a:rPr>
              <a:t>性。藉由多天線的運作可將效能密集分布於空間小的區域，或利</a:t>
            </a:r>
          </a:p>
          <a:p>
            <a:r>
              <a:rPr lang="zh-TW" altLang="en-US" sz="1200" b="0" i="0" u="none" strike="noStrike" kern="1200" baseline="0" dirty="0" smtClean="0">
                <a:solidFill>
                  <a:schemeClr val="tx1"/>
                </a:solidFill>
                <a:latin typeface="+mn-lt"/>
                <a:ea typeface="+mn-ea"/>
                <a:cs typeface="+mn-cs"/>
              </a:rPr>
              <a:t>用大規模天線陣列方式集中位置，透過熱點覆蓋區域的增長進而</a:t>
            </a:r>
          </a:p>
          <a:p>
            <a:r>
              <a:rPr lang="zh-TW" altLang="en-US" sz="1200" b="0" i="0" u="none" strike="noStrike" kern="1200" baseline="0" dirty="0" smtClean="0">
                <a:solidFill>
                  <a:schemeClr val="tx1"/>
                </a:solidFill>
                <a:latin typeface="+mn-lt"/>
                <a:ea typeface="+mn-ea"/>
                <a:cs typeface="+mn-cs"/>
              </a:rPr>
              <a:t>提升傳輸節點的個數，以處理大量數據傳輸流量，進而顯著提升</a:t>
            </a:r>
          </a:p>
          <a:p>
            <a:r>
              <a:rPr lang="zh-TW" altLang="en-US" sz="1200" b="0" i="0" u="none" strike="noStrike" kern="1200" baseline="0" dirty="0" smtClean="0">
                <a:solidFill>
                  <a:schemeClr val="tx1"/>
                </a:solidFill>
                <a:latin typeface="+mn-lt"/>
                <a:ea typeface="+mn-ea"/>
                <a:cs typeface="+mn-cs"/>
              </a:rPr>
              <a:t>基地台傳輸通道的容量。</a:t>
            </a:r>
            <a:r>
              <a:rPr lang="en-US" altLang="zh-TW" sz="1200" b="0" i="0" u="none" strike="noStrike" kern="1200" baseline="0" dirty="0" smtClean="0">
                <a:solidFill>
                  <a:schemeClr val="tx1"/>
                </a:solidFill>
                <a:latin typeface="+mn-lt"/>
                <a:ea typeface="+mn-ea"/>
                <a:cs typeface="+mn-cs"/>
              </a:rPr>
              <a:t>Massive MIMO </a:t>
            </a:r>
            <a:r>
              <a:rPr lang="zh-TW" altLang="en-US" sz="1200" b="0" i="0" u="none" strike="noStrike" kern="1200" baseline="0" dirty="0" smtClean="0">
                <a:solidFill>
                  <a:schemeClr val="tx1"/>
                </a:solidFill>
                <a:latin typeface="+mn-lt"/>
                <a:ea typeface="+mn-ea"/>
                <a:cs typeface="+mn-cs"/>
              </a:rPr>
              <a:t>可服務更多的用戶、降低</a:t>
            </a:r>
          </a:p>
          <a:p>
            <a:r>
              <a:rPr lang="zh-TW" altLang="en-US" sz="1200" b="0" i="0" u="none" strike="noStrike" kern="1200" baseline="0" dirty="0" smtClean="0">
                <a:solidFill>
                  <a:schemeClr val="tx1"/>
                </a:solidFill>
                <a:latin typeface="+mn-lt"/>
                <a:ea typeface="+mn-ea"/>
                <a:cs typeface="+mn-cs"/>
              </a:rPr>
              <a:t>用戶間干擾、甚至改善細胞邊緣的用戶通訊品質，並降低傳輸功</a:t>
            </a:r>
          </a:p>
          <a:p>
            <a:r>
              <a:rPr lang="zh-TW" altLang="en-US" sz="1200" b="0" i="0" u="none" strike="noStrike" kern="1200" baseline="0" dirty="0" smtClean="0">
                <a:solidFill>
                  <a:schemeClr val="tx1"/>
                </a:solidFill>
                <a:latin typeface="+mn-lt"/>
                <a:ea typeface="+mn-ea"/>
                <a:cs typeface="+mn-cs"/>
              </a:rPr>
              <a:t>率。</a:t>
            </a:r>
            <a:endParaRPr lang="zh-TW" altLang="en-US" dirty="0"/>
          </a:p>
        </p:txBody>
      </p:sp>
      <p:sp>
        <p:nvSpPr>
          <p:cNvPr id="4" name="投影片編號版面配置區 3"/>
          <p:cNvSpPr>
            <a:spLocks noGrp="1"/>
          </p:cNvSpPr>
          <p:nvPr>
            <p:ph type="sldNum" sz="quarter" idx="10"/>
          </p:nvPr>
        </p:nvSpPr>
        <p:spPr/>
        <p:txBody>
          <a:bodyPr/>
          <a:lstStyle/>
          <a:p>
            <a:fld id="{9CEA7A2B-0462-4786-A5C8-633FF20CB2CA}" type="slidenum">
              <a:rPr lang="zh-TW" altLang="en-US" smtClean="0"/>
              <a:t>16</a:t>
            </a:fld>
            <a:endParaRPr lang="zh-TW" altLang="en-US"/>
          </a:p>
        </p:txBody>
      </p:sp>
    </p:spTree>
    <p:extLst>
      <p:ext uri="{BB962C8B-B14F-4D97-AF65-F5344CB8AC3E}">
        <p14:creationId xmlns:p14="http://schemas.microsoft.com/office/powerpoint/2010/main" val="2010583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baseline="0" dirty="0" smtClean="0">
                <a:solidFill>
                  <a:schemeClr val="tx1"/>
                </a:solidFill>
                <a:latin typeface="+mn-lt"/>
                <a:ea typeface="+mn-ea"/>
                <a:cs typeface="+mn-cs"/>
              </a:rPr>
              <a:t>5G </a:t>
            </a:r>
            <a:r>
              <a:rPr lang="zh-TW" altLang="en-US" sz="1200" b="0" i="0" u="none" strike="noStrike" kern="1200" baseline="0" dirty="0" smtClean="0">
                <a:solidFill>
                  <a:schemeClr val="tx1"/>
                </a:solidFill>
                <a:latin typeface="+mn-lt"/>
                <a:ea typeface="+mn-ea"/>
                <a:cs typeface="+mn-cs"/>
              </a:rPr>
              <a:t>解決授權頻段不足之情況，最為常見的方式則是使用小型基站</a:t>
            </a:r>
            <a:r>
              <a:rPr lang="en-US" altLang="zh-TW" sz="1200" b="0" i="0" u="none" strike="noStrike" kern="1200" baseline="0" dirty="0" smtClean="0">
                <a:solidFill>
                  <a:schemeClr val="tx1"/>
                </a:solidFill>
                <a:latin typeface="+mn-lt"/>
                <a:ea typeface="+mn-ea"/>
                <a:cs typeface="+mn-cs"/>
              </a:rPr>
              <a:t>(small cell)</a:t>
            </a:r>
            <a:r>
              <a:rPr lang="zh-TW" altLang="en-US" sz="1200" b="0" i="0" u="none" strike="noStrike" kern="1200" baseline="0" dirty="0" smtClean="0">
                <a:solidFill>
                  <a:schemeClr val="tx1"/>
                </a:solidFill>
                <a:latin typeface="+mn-lt"/>
                <a:ea typeface="+mn-ea"/>
                <a:cs typeface="+mn-cs"/>
              </a:rPr>
              <a:t>來提高授權</a:t>
            </a:r>
          </a:p>
          <a:p>
            <a:r>
              <a:rPr lang="zh-TW" altLang="en-US" sz="1200" b="0" i="0" u="none" strike="noStrike" kern="1200" baseline="0" dirty="0" smtClean="0">
                <a:solidFill>
                  <a:schemeClr val="tx1"/>
                </a:solidFill>
                <a:latin typeface="+mn-lt"/>
                <a:ea typeface="+mn-ea"/>
                <a:cs typeface="+mn-cs"/>
              </a:rPr>
              <a:t>頻段之頻譜利用率，但也容易導致小細胞間同頻干擾之問題。故發展出</a:t>
            </a:r>
            <a:r>
              <a:rPr lang="en-US" altLang="zh-TW" sz="1200" b="0" i="0" u="none" strike="noStrike" kern="1200" baseline="0" dirty="0" smtClean="0">
                <a:solidFill>
                  <a:schemeClr val="tx1"/>
                </a:solidFill>
                <a:latin typeface="+mn-lt"/>
                <a:ea typeface="+mn-ea"/>
                <a:cs typeface="+mn-cs"/>
              </a:rPr>
              <a:t>LSA (Licensed Shared</a:t>
            </a:r>
          </a:p>
          <a:p>
            <a:r>
              <a:rPr lang="en-US" altLang="zh-TW" sz="1200" b="0" i="0" u="none" strike="noStrike" kern="1200" baseline="0" dirty="0" smtClean="0">
                <a:solidFill>
                  <a:schemeClr val="tx1"/>
                </a:solidFill>
                <a:latin typeface="+mn-lt"/>
                <a:ea typeface="+mn-ea"/>
                <a:cs typeface="+mn-cs"/>
              </a:rPr>
              <a:t>Access)</a:t>
            </a:r>
            <a:r>
              <a:rPr lang="zh-TW" altLang="en-US" sz="1200" b="0" i="0" u="none" strike="noStrike" kern="1200" baseline="0" dirty="0" smtClean="0">
                <a:solidFill>
                  <a:schemeClr val="tx1"/>
                </a:solidFill>
                <a:latin typeface="+mn-lt"/>
                <a:ea typeface="+mn-ea"/>
                <a:cs typeface="+mn-cs"/>
              </a:rPr>
              <a:t>、</a:t>
            </a:r>
            <a:r>
              <a:rPr lang="en-US" altLang="zh-TW" sz="1200" b="0" i="0" u="none" strike="noStrike" kern="1200" baseline="0" dirty="0" smtClean="0">
                <a:solidFill>
                  <a:schemeClr val="tx1"/>
                </a:solidFill>
                <a:latin typeface="+mn-lt"/>
                <a:ea typeface="+mn-ea"/>
                <a:cs typeface="+mn-cs"/>
              </a:rPr>
              <a:t>LTE-U (LTE-unlicensed)</a:t>
            </a:r>
            <a:r>
              <a:rPr lang="zh-TW" altLang="en-US" sz="1200" b="0" i="0" u="none" strike="noStrike" kern="1200" baseline="0" dirty="0" smtClean="0">
                <a:solidFill>
                  <a:schemeClr val="tx1"/>
                </a:solidFill>
                <a:latin typeface="+mn-lt"/>
                <a:ea typeface="+mn-ea"/>
                <a:cs typeface="+mn-cs"/>
              </a:rPr>
              <a:t>與</a:t>
            </a:r>
            <a:r>
              <a:rPr lang="en-US" altLang="zh-TW" sz="1200" b="0" i="0" u="none" strike="noStrike" kern="1200" baseline="0" dirty="0" smtClean="0">
                <a:solidFill>
                  <a:schemeClr val="tx1"/>
                </a:solidFill>
                <a:latin typeface="+mn-lt"/>
                <a:ea typeface="+mn-ea"/>
                <a:cs typeface="+mn-cs"/>
              </a:rPr>
              <a:t>LAA (License-assisted Access)</a:t>
            </a:r>
            <a:r>
              <a:rPr lang="zh-TW" altLang="en-US" sz="1200" b="0" i="0" u="none" strike="noStrike" kern="1200" baseline="0" dirty="0" smtClean="0">
                <a:solidFill>
                  <a:schemeClr val="tx1"/>
                </a:solidFill>
                <a:latin typeface="+mn-lt"/>
                <a:ea typeface="+mn-ea"/>
                <a:cs typeface="+mn-cs"/>
              </a:rPr>
              <a:t>的概念。</a:t>
            </a:r>
            <a:endParaRPr lang="zh-TW" altLang="en-US" dirty="0"/>
          </a:p>
        </p:txBody>
      </p:sp>
      <p:sp>
        <p:nvSpPr>
          <p:cNvPr id="4" name="投影片編號版面配置區 3"/>
          <p:cNvSpPr>
            <a:spLocks noGrp="1"/>
          </p:cNvSpPr>
          <p:nvPr>
            <p:ph type="sldNum" sz="quarter" idx="10"/>
          </p:nvPr>
        </p:nvSpPr>
        <p:spPr/>
        <p:txBody>
          <a:bodyPr/>
          <a:lstStyle/>
          <a:p>
            <a:fld id="{9CEA7A2B-0462-4786-A5C8-633FF20CB2CA}" type="slidenum">
              <a:rPr lang="zh-TW" altLang="en-US" smtClean="0"/>
              <a:t>17</a:t>
            </a:fld>
            <a:endParaRPr lang="zh-TW" altLang="en-US"/>
          </a:p>
        </p:txBody>
      </p:sp>
    </p:spTree>
    <p:extLst>
      <p:ext uri="{BB962C8B-B14F-4D97-AF65-F5344CB8AC3E}">
        <p14:creationId xmlns:p14="http://schemas.microsoft.com/office/powerpoint/2010/main" val="2588145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baseline="0" dirty="0" smtClean="0">
                <a:solidFill>
                  <a:schemeClr val="tx1"/>
                </a:solidFill>
                <a:latin typeface="+mn-lt"/>
                <a:ea typeface="+mn-ea"/>
                <a:cs typeface="+mn-cs"/>
              </a:rPr>
              <a:t>LSA(</a:t>
            </a:r>
            <a:r>
              <a:rPr lang="zh-TW" altLang="en-US" sz="1200" b="0" i="0" u="none" strike="noStrike" kern="1200" baseline="0" dirty="0" smtClean="0">
                <a:solidFill>
                  <a:schemeClr val="tx1"/>
                </a:solidFill>
                <a:latin typeface="+mn-lt"/>
                <a:ea typeface="+mn-ea"/>
                <a:cs typeface="+mn-cs"/>
              </a:rPr>
              <a:t>授權共享</a:t>
            </a:r>
            <a:r>
              <a:rPr lang="en-US" altLang="zh-TW" sz="1200" b="0" i="0" u="none" strike="noStrike" kern="1200" baseline="0" dirty="0" smtClean="0">
                <a:solidFill>
                  <a:schemeClr val="tx1"/>
                </a:solidFill>
                <a:latin typeface="+mn-lt"/>
                <a:ea typeface="+mn-ea"/>
                <a:cs typeface="+mn-cs"/>
              </a:rPr>
              <a:t>)</a:t>
            </a:r>
            <a:r>
              <a:rPr lang="zh-TW" altLang="en-US" sz="1200" b="0" i="0" u="none" strike="noStrike" kern="1200" baseline="0" dirty="0" smtClean="0">
                <a:solidFill>
                  <a:schemeClr val="tx1"/>
                </a:solidFill>
                <a:latin typeface="+mn-lt"/>
                <a:ea typeface="+mn-ea"/>
                <a:cs typeface="+mn-cs"/>
              </a:rPr>
              <a:t>係指在原已指配給現有系統的授權頻段，因原執照持有人使用範圍有限，在</a:t>
            </a:r>
          </a:p>
          <a:p>
            <a:r>
              <a:rPr lang="zh-TW" altLang="en-US" sz="1200" b="0" i="0" u="none" strike="noStrike" kern="1200" baseline="0" dirty="0" smtClean="0">
                <a:solidFill>
                  <a:schemeClr val="tx1"/>
                </a:solidFill>
                <a:latin typeface="+mn-lt"/>
                <a:ea typeface="+mn-ea"/>
                <a:cs typeface="+mn-cs"/>
              </a:rPr>
              <a:t>特定規範下給予其他系統或用戶共享的技術。</a:t>
            </a:r>
            <a:r>
              <a:rPr lang="en-US" altLang="zh-TW" sz="1200" b="0" i="0" u="none" strike="noStrike" kern="1200" baseline="0" dirty="0" smtClean="0">
                <a:solidFill>
                  <a:schemeClr val="tx1"/>
                </a:solidFill>
                <a:latin typeface="+mn-lt"/>
                <a:ea typeface="+mn-ea"/>
                <a:cs typeface="+mn-cs"/>
              </a:rPr>
              <a:t>LSA </a:t>
            </a:r>
            <a:r>
              <a:rPr lang="zh-TW" altLang="en-US" sz="1200" b="0" i="0" u="none" strike="noStrike" kern="1200" baseline="0" dirty="0" smtClean="0">
                <a:solidFill>
                  <a:schemeClr val="tx1"/>
                </a:solidFill>
                <a:latin typeface="+mn-lt"/>
                <a:ea typeface="+mn-ea"/>
                <a:cs typeface="+mn-cs"/>
              </a:rPr>
              <a:t>雖可提升頻譜利用，但在實際運作上需建立資</a:t>
            </a:r>
          </a:p>
          <a:p>
            <a:r>
              <a:rPr lang="zh-TW" altLang="en-US" sz="1200" b="0" i="0" u="none" strike="noStrike" kern="1200" baseline="0" dirty="0" smtClean="0">
                <a:solidFill>
                  <a:schemeClr val="tx1"/>
                </a:solidFill>
                <a:latin typeface="+mn-lt"/>
                <a:ea typeface="+mn-ea"/>
                <a:cs typeface="+mn-cs"/>
              </a:rPr>
              <a:t>料庫以利不同系統共存與避開干擾。</a:t>
            </a:r>
          </a:p>
          <a:p>
            <a:r>
              <a:rPr lang="en-US" altLang="zh-TW" sz="1200" b="0" i="0" u="none" strike="noStrike" kern="1200" baseline="0" dirty="0" smtClean="0">
                <a:solidFill>
                  <a:schemeClr val="tx1"/>
                </a:solidFill>
                <a:latin typeface="+mn-lt"/>
                <a:ea typeface="+mn-ea"/>
                <a:cs typeface="+mn-cs"/>
              </a:rPr>
              <a:t>LTE-U(</a:t>
            </a:r>
            <a:r>
              <a:rPr lang="zh-TW" altLang="en-US" sz="1200" b="0" i="0" u="none" strike="noStrike" kern="1200" baseline="0" dirty="0" smtClean="0">
                <a:solidFill>
                  <a:schemeClr val="tx1"/>
                </a:solidFill>
                <a:latin typeface="+mn-lt"/>
                <a:ea typeface="+mn-ea"/>
                <a:cs typeface="+mn-cs"/>
              </a:rPr>
              <a:t>免執照</a:t>
            </a:r>
            <a:r>
              <a:rPr lang="en-US" altLang="zh-TW" sz="1200" b="0" i="0" u="none" strike="noStrike" kern="1200" baseline="0" dirty="0" smtClean="0">
                <a:solidFill>
                  <a:schemeClr val="tx1"/>
                </a:solidFill>
                <a:latin typeface="+mn-lt"/>
                <a:ea typeface="+mn-ea"/>
                <a:cs typeface="+mn-cs"/>
              </a:rPr>
              <a:t>LTE)</a:t>
            </a:r>
            <a:r>
              <a:rPr lang="zh-TW" altLang="en-US" sz="1200" b="0" i="0" u="none" strike="noStrike" kern="1200" baseline="0" dirty="0" smtClean="0">
                <a:solidFill>
                  <a:schemeClr val="tx1"/>
                </a:solidFill>
                <a:latin typeface="+mn-lt"/>
                <a:ea typeface="+mn-ea"/>
                <a:cs typeface="+mn-cs"/>
              </a:rPr>
              <a:t>主要是使用免執照頻段，以擴增現行無線通訊的可用頻譜。由於</a:t>
            </a:r>
            <a:r>
              <a:rPr lang="en-US" altLang="zh-TW" sz="1200" b="0" i="0" u="none" strike="noStrike" kern="1200" baseline="0" dirty="0" smtClean="0">
                <a:solidFill>
                  <a:schemeClr val="tx1"/>
                </a:solidFill>
                <a:latin typeface="+mn-lt"/>
                <a:ea typeface="+mn-ea"/>
                <a:cs typeface="+mn-cs"/>
              </a:rPr>
              <a:t>LTE-U</a:t>
            </a:r>
          </a:p>
          <a:p>
            <a:r>
              <a:rPr lang="zh-TW" altLang="en-US" sz="1200" b="0" i="0" u="none" strike="noStrike" kern="1200" baseline="0" dirty="0" smtClean="0">
                <a:solidFill>
                  <a:schemeClr val="tx1"/>
                </a:solidFill>
                <a:latin typeface="+mn-lt"/>
                <a:ea typeface="+mn-ea"/>
                <a:cs typeface="+mn-cs"/>
              </a:rPr>
              <a:t>是將</a:t>
            </a:r>
            <a:r>
              <a:rPr lang="en-US" altLang="zh-TW" sz="1200" b="0" i="0" u="none" strike="noStrike" kern="1200" baseline="0" dirty="0" smtClean="0">
                <a:solidFill>
                  <a:schemeClr val="tx1"/>
                </a:solidFill>
                <a:latin typeface="+mn-lt"/>
                <a:ea typeface="+mn-ea"/>
                <a:cs typeface="+mn-cs"/>
              </a:rPr>
              <a:t>LTE </a:t>
            </a:r>
            <a:r>
              <a:rPr lang="zh-TW" altLang="en-US" sz="1200" b="0" i="0" u="none" strike="noStrike" kern="1200" baseline="0" dirty="0" smtClean="0">
                <a:solidFill>
                  <a:schemeClr val="tx1"/>
                </a:solidFill>
                <a:latin typeface="+mn-lt"/>
                <a:ea typeface="+mn-ea"/>
                <a:cs typeface="+mn-cs"/>
              </a:rPr>
              <a:t>與現行免執照</a:t>
            </a:r>
            <a:r>
              <a:rPr lang="en-US" altLang="zh-TW" sz="1200" b="0" i="0" u="none" strike="noStrike" kern="1200" baseline="0" dirty="0" smtClean="0">
                <a:solidFill>
                  <a:schemeClr val="tx1"/>
                </a:solidFill>
                <a:latin typeface="+mn-lt"/>
                <a:ea typeface="+mn-ea"/>
                <a:cs typeface="+mn-cs"/>
              </a:rPr>
              <a:t>Wi-Fi </a:t>
            </a:r>
            <a:r>
              <a:rPr lang="zh-TW" altLang="en-US" sz="1200" b="0" i="0" u="none" strike="noStrike" kern="1200" baseline="0" dirty="0" smtClean="0">
                <a:solidFill>
                  <a:schemeClr val="tx1"/>
                </a:solidFill>
                <a:latin typeface="+mn-lt"/>
                <a:ea typeface="+mn-ea"/>
                <a:cs typeface="+mn-cs"/>
              </a:rPr>
              <a:t>用戶一起使用免執照之頻段，如</a:t>
            </a:r>
            <a:r>
              <a:rPr lang="en-US" altLang="zh-TW" sz="1200" b="0" i="0" u="none" strike="noStrike" kern="1200" baseline="0" dirty="0" smtClean="0">
                <a:solidFill>
                  <a:schemeClr val="tx1"/>
                </a:solidFill>
                <a:latin typeface="+mn-lt"/>
                <a:ea typeface="+mn-ea"/>
                <a:cs typeface="+mn-cs"/>
              </a:rPr>
              <a:t>2.4GHz</a:t>
            </a:r>
            <a:r>
              <a:rPr lang="zh-TW" altLang="en-US" sz="1200" b="0" i="0" u="none" strike="noStrike" kern="1200" baseline="0" dirty="0" smtClean="0">
                <a:solidFill>
                  <a:schemeClr val="tx1"/>
                </a:solidFill>
                <a:latin typeface="+mn-lt"/>
                <a:ea typeface="+mn-ea"/>
                <a:cs typeface="+mn-cs"/>
              </a:rPr>
              <a:t>，</a:t>
            </a:r>
            <a:r>
              <a:rPr lang="en-US" altLang="zh-TW" sz="1200" b="0" i="0" u="none" strike="noStrike" kern="1200" baseline="0" dirty="0" smtClean="0">
                <a:solidFill>
                  <a:schemeClr val="tx1"/>
                </a:solidFill>
                <a:latin typeface="+mn-lt"/>
                <a:ea typeface="+mn-ea"/>
                <a:cs typeface="+mn-cs"/>
              </a:rPr>
              <a:t>5GHz</a:t>
            </a:r>
            <a:r>
              <a:rPr lang="zh-TW" altLang="en-US" sz="1200" b="0" i="0" u="none" strike="noStrike" kern="1200" baseline="0" dirty="0" smtClean="0">
                <a:solidFill>
                  <a:schemeClr val="tx1"/>
                </a:solidFill>
                <a:latin typeface="+mn-lt"/>
                <a:ea typeface="+mn-ea"/>
                <a:cs typeface="+mn-cs"/>
              </a:rPr>
              <a:t>，故系統共存及頻</a:t>
            </a:r>
          </a:p>
          <a:p>
            <a:r>
              <a:rPr lang="zh-TW" altLang="en-US" sz="1200" b="0" i="0" u="none" strike="noStrike" kern="1200" baseline="0" dirty="0" smtClean="0">
                <a:solidFill>
                  <a:schemeClr val="tx1"/>
                </a:solidFill>
                <a:latin typeface="+mn-lt"/>
                <a:ea typeface="+mn-ea"/>
                <a:cs typeface="+mn-cs"/>
              </a:rPr>
              <a:t>譜乾淨度應納入考量。</a:t>
            </a:r>
          </a:p>
          <a:p>
            <a:r>
              <a:rPr lang="zh-TW" altLang="en-US" sz="1200" b="0" i="0" u="none" strike="noStrike" kern="1200" baseline="0" dirty="0" smtClean="0">
                <a:solidFill>
                  <a:schemeClr val="tx1"/>
                </a:solidFill>
                <a:latin typeface="+mn-lt"/>
                <a:ea typeface="+mn-ea"/>
                <a:cs typeface="+mn-cs"/>
              </a:rPr>
              <a:t>於近期的</a:t>
            </a:r>
            <a:r>
              <a:rPr lang="en-US" altLang="zh-TW" sz="1200" b="0" i="0" u="none" strike="noStrike" kern="1200" baseline="0" dirty="0" smtClean="0">
                <a:solidFill>
                  <a:schemeClr val="tx1"/>
                </a:solidFill>
                <a:latin typeface="+mn-lt"/>
                <a:ea typeface="+mn-ea"/>
                <a:cs typeface="+mn-cs"/>
              </a:rPr>
              <a:t>3GPP </a:t>
            </a:r>
            <a:r>
              <a:rPr lang="zh-TW" altLang="en-US" sz="1200" b="0" i="0" u="none" strike="noStrike" kern="1200" baseline="0" dirty="0" smtClean="0">
                <a:solidFill>
                  <a:schemeClr val="tx1"/>
                </a:solidFill>
                <a:latin typeface="+mn-lt"/>
                <a:ea typeface="+mn-ea"/>
                <a:cs typeface="+mn-cs"/>
              </a:rPr>
              <a:t>會議中，</a:t>
            </a:r>
            <a:r>
              <a:rPr lang="en-US" altLang="zh-TW" sz="1200" b="0" i="0" u="none" strike="noStrike" kern="1200" baseline="0" dirty="0" smtClean="0">
                <a:solidFill>
                  <a:schemeClr val="tx1"/>
                </a:solidFill>
                <a:latin typeface="+mn-lt"/>
                <a:ea typeface="+mn-ea"/>
                <a:cs typeface="+mn-cs"/>
              </a:rPr>
              <a:t>LTE-LAA </a:t>
            </a:r>
            <a:r>
              <a:rPr lang="zh-TW" altLang="en-US" sz="1200" b="0" i="0" u="none" strike="noStrike" kern="1200" baseline="0" dirty="0" smtClean="0">
                <a:solidFill>
                  <a:schemeClr val="tx1"/>
                </a:solidFill>
                <a:latin typeface="+mn-lt"/>
                <a:ea typeface="+mn-ea"/>
                <a:cs typeface="+mn-cs"/>
              </a:rPr>
              <a:t>已被提出，用以整合營運商所佈建之小細胞，如圖所示，</a:t>
            </a:r>
          </a:p>
          <a:p>
            <a:r>
              <a:rPr lang="zh-TW" altLang="en-US" sz="1200" b="0" i="0" u="none" strike="noStrike" kern="1200" baseline="0" dirty="0" smtClean="0">
                <a:solidFill>
                  <a:schemeClr val="tx1"/>
                </a:solidFill>
                <a:latin typeface="+mn-lt"/>
                <a:ea typeface="+mn-ea"/>
                <a:cs typeface="+mn-cs"/>
              </a:rPr>
              <a:t>故</a:t>
            </a:r>
            <a:r>
              <a:rPr lang="en-US" altLang="zh-TW" sz="1200" b="0" i="0" u="none" strike="noStrike" kern="1200" baseline="0" dirty="0" smtClean="0">
                <a:solidFill>
                  <a:schemeClr val="tx1"/>
                </a:solidFill>
                <a:latin typeface="+mn-lt"/>
                <a:ea typeface="+mn-ea"/>
                <a:cs typeface="+mn-cs"/>
              </a:rPr>
              <a:t>LTE-U </a:t>
            </a:r>
            <a:r>
              <a:rPr lang="zh-TW" altLang="en-US" sz="1200" b="0" i="0" u="none" strike="noStrike" kern="1200" baseline="0" dirty="0" smtClean="0">
                <a:solidFill>
                  <a:schemeClr val="tx1"/>
                </a:solidFill>
                <a:latin typeface="+mn-lt"/>
                <a:ea typeface="+mn-ea"/>
                <a:cs typeface="+mn-cs"/>
              </a:rPr>
              <a:t>亦被稱為</a:t>
            </a:r>
            <a:r>
              <a:rPr lang="en-US" altLang="zh-TW" sz="1200" b="0" i="0" u="none" strike="noStrike" kern="1200" baseline="0" dirty="0" smtClean="0">
                <a:solidFill>
                  <a:schemeClr val="tx1"/>
                </a:solidFill>
                <a:latin typeface="+mn-lt"/>
                <a:ea typeface="+mn-ea"/>
                <a:cs typeface="+mn-cs"/>
              </a:rPr>
              <a:t>LTE-LAA</a:t>
            </a:r>
            <a:r>
              <a:rPr lang="zh-TW" altLang="en-US" sz="1200" b="0" i="0" u="none" strike="noStrike" kern="1200" baseline="0" dirty="0" smtClean="0">
                <a:solidFill>
                  <a:schemeClr val="tx1"/>
                </a:solidFill>
                <a:latin typeface="+mn-lt"/>
                <a:ea typeface="+mn-ea"/>
                <a:cs typeface="+mn-cs"/>
              </a:rPr>
              <a:t>。</a:t>
            </a:r>
          </a:p>
          <a:p>
            <a:r>
              <a:rPr lang="en-US" altLang="zh-TW" sz="1200" b="0" i="0" u="none" strike="noStrike" kern="1200" baseline="0" dirty="0" smtClean="0">
                <a:solidFill>
                  <a:schemeClr val="tx1"/>
                </a:solidFill>
                <a:latin typeface="+mn-lt"/>
                <a:ea typeface="+mn-ea"/>
                <a:cs typeface="+mn-cs"/>
              </a:rPr>
              <a:t>LAA(LTE </a:t>
            </a:r>
            <a:r>
              <a:rPr lang="zh-TW" altLang="en-US" sz="1200" b="0" i="0" u="none" strike="noStrike" kern="1200" baseline="0" dirty="0" smtClean="0">
                <a:solidFill>
                  <a:schemeClr val="tx1"/>
                </a:solidFill>
                <a:latin typeface="+mn-lt"/>
                <a:ea typeface="+mn-ea"/>
                <a:cs typeface="+mn-cs"/>
              </a:rPr>
              <a:t>授權輔助接入</a:t>
            </a:r>
            <a:r>
              <a:rPr lang="en-US" altLang="zh-TW" sz="1200" b="0" i="0" u="none" strike="noStrike" kern="1200" baseline="0" dirty="0" smtClean="0">
                <a:solidFill>
                  <a:schemeClr val="tx1"/>
                </a:solidFill>
                <a:latin typeface="+mn-lt"/>
                <a:ea typeface="+mn-ea"/>
                <a:cs typeface="+mn-cs"/>
              </a:rPr>
              <a:t>)</a:t>
            </a:r>
            <a:r>
              <a:rPr lang="zh-TW" altLang="en-US" sz="1200" b="0" i="0" u="none" strike="noStrike" kern="1200" baseline="0" dirty="0" smtClean="0">
                <a:solidFill>
                  <a:schemeClr val="tx1"/>
                </a:solidFill>
                <a:latin typeface="+mn-lt"/>
                <a:ea typeface="+mn-ea"/>
                <a:cs typeface="+mn-cs"/>
              </a:rPr>
              <a:t>技術乃藉由結合</a:t>
            </a:r>
            <a:r>
              <a:rPr lang="en-US" altLang="zh-TW" sz="1200" b="0" i="0" u="none" strike="noStrike" kern="1200" baseline="0" dirty="0" smtClean="0">
                <a:solidFill>
                  <a:schemeClr val="tx1"/>
                </a:solidFill>
                <a:latin typeface="+mn-lt"/>
                <a:ea typeface="+mn-ea"/>
                <a:cs typeface="+mn-cs"/>
              </a:rPr>
              <a:t>LTE </a:t>
            </a:r>
            <a:r>
              <a:rPr lang="zh-TW" altLang="en-US" sz="1200" b="0" i="0" u="none" strike="noStrike" kern="1200" baseline="0" dirty="0" smtClean="0">
                <a:solidFill>
                  <a:schemeClr val="tx1"/>
                </a:solidFill>
                <a:latin typeface="+mn-lt"/>
                <a:ea typeface="+mn-ea"/>
                <a:cs typeface="+mn-cs"/>
              </a:rPr>
              <a:t>國際通用頻段，以取得更多可用頻譜資源，利</a:t>
            </a:r>
          </a:p>
          <a:p>
            <a:r>
              <a:rPr lang="zh-TW" altLang="en-US" sz="1200" b="0" i="0" u="none" strike="noStrike" kern="1200" baseline="0" dirty="0" smtClean="0">
                <a:solidFill>
                  <a:schemeClr val="tx1"/>
                </a:solidFill>
                <a:latin typeface="+mn-lt"/>
                <a:ea typeface="+mn-ea"/>
                <a:cs typeface="+mn-cs"/>
              </a:rPr>
              <a:t>用其較低的頻譜使用成本，加速小型基站的佈建，以解決頻段日益擁擠的問題，並滿足</a:t>
            </a:r>
            <a:r>
              <a:rPr lang="en-US" altLang="zh-TW" sz="1200" b="0" i="0" u="none" strike="noStrike" kern="1200" baseline="0" dirty="0" smtClean="0">
                <a:solidFill>
                  <a:schemeClr val="tx1"/>
                </a:solidFill>
                <a:latin typeface="+mn-lt"/>
                <a:ea typeface="+mn-ea"/>
                <a:cs typeface="+mn-cs"/>
              </a:rPr>
              <a:t>5G </a:t>
            </a:r>
            <a:r>
              <a:rPr lang="zh-TW" altLang="en-US" sz="1200" b="0" i="0" u="none" strike="noStrike" kern="1200" baseline="0" dirty="0" smtClean="0">
                <a:solidFill>
                  <a:schemeClr val="tx1"/>
                </a:solidFill>
                <a:latin typeface="+mn-lt"/>
                <a:ea typeface="+mn-ea"/>
                <a:cs typeface="+mn-cs"/>
              </a:rPr>
              <a:t>網路</a:t>
            </a:r>
          </a:p>
          <a:p>
            <a:r>
              <a:rPr lang="zh-TW" altLang="en-US" sz="1200" b="0" i="0" u="none" strike="noStrike" kern="1200" baseline="0" dirty="0" smtClean="0">
                <a:solidFill>
                  <a:schemeClr val="tx1"/>
                </a:solidFill>
                <a:latin typeface="+mn-lt"/>
                <a:ea typeface="+mn-ea"/>
                <a:cs typeface="+mn-cs"/>
              </a:rPr>
              <a:t>發展需求。</a:t>
            </a:r>
            <a:endParaRPr lang="zh-TW" altLang="en-US" dirty="0"/>
          </a:p>
        </p:txBody>
      </p:sp>
      <p:sp>
        <p:nvSpPr>
          <p:cNvPr id="4" name="投影片編號版面配置區 3"/>
          <p:cNvSpPr>
            <a:spLocks noGrp="1"/>
          </p:cNvSpPr>
          <p:nvPr>
            <p:ph type="sldNum" sz="quarter" idx="10"/>
          </p:nvPr>
        </p:nvSpPr>
        <p:spPr/>
        <p:txBody>
          <a:bodyPr/>
          <a:lstStyle/>
          <a:p>
            <a:fld id="{9CEA7A2B-0462-4786-A5C8-633FF20CB2CA}" type="slidenum">
              <a:rPr lang="zh-TW" altLang="en-US" smtClean="0"/>
              <a:t>18</a:t>
            </a:fld>
            <a:endParaRPr lang="zh-TW" altLang="en-US"/>
          </a:p>
        </p:txBody>
      </p:sp>
    </p:spTree>
    <p:extLst>
      <p:ext uri="{BB962C8B-B14F-4D97-AF65-F5344CB8AC3E}">
        <p14:creationId xmlns:p14="http://schemas.microsoft.com/office/powerpoint/2010/main" val="721365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u="none" strike="noStrike" kern="1200" baseline="0" dirty="0" smtClean="0">
                <a:solidFill>
                  <a:schemeClr val="tx1"/>
                </a:solidFill>
                <a:latin typeface="+mn-lt"/>
                <a:ea typeface="+mn-ea"/>
                <a:cs typeface="+mn-cs"/>
              </a:rPr>
              <a:t>現行的</a:t>
            </a:r>
            <a:r>
              <a:rPr lang="en-US" altLang="zh-TW" sz="1200" b="0" i="0" u="none" strike="noStrike" kern="1200" baseline="0" dirty="0" smtClean="0">
                <a:solidFill>
                  <a:schemeClr val="tx1"/>
                </a:solidFill>
                <a:latin typeface="+mn-lt"/>
                <a:ea typeface="+mn-ea"/>
                <a:cs typeface="+mn-cs"/>
              </a:rPr>
              <a:t>Wi-Fi </a:t>
            </a:r>
            <a:r>
              <a:rPr lang="zh-TW" altLang="en-US" sz="1200" b="0" i="0" u="none" strike="noStrike" kern="1200" baseline="0" dirty="0" smtClean="0">
                <a:solidFill>
                  <a:schemeClr val="tx1"/>
                </a:solidFill>
                <a:latin typeface="+mn-lt"/>
                <a:ea typeface="+mn-ea"/>
                <a:cs typeface="+mn-cs"/>
              </a:rPr>
              <a:t>有</a:t>
            </a:r>
            <a:r>
              <a:rPr lang="en-US" altLang="zh-TW" sz="1200" b="0" i="0" u="none" strike="noStrike" kern="1200" baseline="0" dirty="0" smtClean="0">
                <a:solidFill>
                  <a:schemeClr val="tx1"/>
                </a:solidFill>
                <a:latin typeface="+mn-lt"/>
                <a:ea typeface="+mn-ea"/>
                <a:cs typeface="+mn-cs"/>
              </a:rPr>
              <a:t>CSMA/CA (Carrier sense multiple access/collision avoidance ) </a:t>
            </a:r>
            <a:r>
              <a:rPr lang="zh-TW" altLang="en-US" sz="1200" b="0" i="0" u="none" strike="noStrike" kern="1200" baseline="0" dirty="0" smtClean="0">
                <a:solidFill>
                  <a:schemeClr val="tx1"/>
                </a:solidFill>
                <a:latin typeface="+mn-lt"/>
                <a:ea typeface="+mn-ea"/>
                <a:cs typeface="+mn-cs"/>
              </a:rPr>
              <a:t>的機</a:t>
            </a:r>
          </a:p>
          <a:p>
            <a:r>
              <a:rPr lang="zh-TW" altLang="en-US" sz="1200" b="0" i="0" u="none" strike="noStrike" kern="1200" baseline="0" dirty="0" smtClean="0">
                <a:solidFill>
                  <a:schemeClr val="tx1"/>
                </a:solidFill>
                <a:latin typeface="+mn-lt"/>
                <a:ea typeface="+mn-ea"/>
                <a:cs typeface="+mn-cs"/>
              </a:rPr>
              <a:t>制，即通道同時多人使用時，會先偵測是否有人占用個通道。反觀，</a:t>
            </a:r>
            <a:r>
              <a:rPr lang="en-US" altLang="zh-TW" sz="1200" b="0" i="0" u="none" strike="noStrike" kern="1200" baseline="0" dirty="0" smtClean="0">
                <a:solidFill>
                  <a:schemeClr val="tx1"/>
                </a:solidFill>
                <a:latin typeface="+mn-lt"/>
                <a:ea typeface="+mn-ea"/>
                <a:cs typeface="+mn-cs"/>
              </a:rPr>
              <a:t>LTE </a:t>
            </a:r>
            <a:r>
              <a:rPr lang="zh-TW" altLang="en-US" sz="1200" b="0" i="0" u="none" strike="noStrike" kern="1200" baseline="0" dirty="0" smtClean="0">
                <a:solidFill>
                  <a:schemeClr val="tx1"/>
                </a:solidFill>
                <a:latin typeface="+mn-lt"/>
                <a:ea typeface="+mn-ea"/>
                <a:cs typeface="+mn-cs"/>
              </a:rPr>
              <a:t>使用通道前則無此偵測</a:t>
            </a:r>
          </a:p>
          <a:p>
            <a:r>
              <a:rPr lang="zh-TW" altLang="en-US" sz="1200" b="0" i="0" u="none" strike="noStrike" kern="1200" baseline="0" dirty="0" smtClean="0">
                <a:solidFill>
                  <a:schemeClr val="tx1"/>
                </a:solidFill>
                <a:latin typeface="+mn-lt"/>
                <a:ea typeface="+mn-ea"/>
                <a:cs typeface="+mn-cs"/>
              </a:rPr>
              <a:t>動作，而是在基地台估計通道後，再分配資源給通道情況較好的用戶，故如果將</a:t>
            </a:r>
            <a:r>
              <a:rPr lang="en-US" altLang="zh-TW" sz="1200" b="0" i="0" u="none" strike="noStrike" kern="1200" baseline="0" dirty="0" smtClean="0">
                <a:solidFill>
                  <a:schemeClr val="tx1"/>
                </a:solidFill>
                <a:latin typeface="+mn-lt"/>
                <a:ea typeface="+mn-ea"/>
                <a:cs typeface="+mn-cs"/>
              </a:rPr>
              <a:t>Wi-Fi </a:t>
            </a:r>
            <a:r>
              <a:rPr lang="zh-TW" altLang="en-US" sz="1200" b="0" i="0" u="none" strike="noStrike" kern="1200" baseline="0" dirty="0" smtClean="0">
                <a:solidFill>
                  <a:schemeClr val="tx1"/>
                </a:solidFill>
                <a:latin typeface="+mn-lt"/>
                <a:ea typeface="+mn-ea"/>
                <a:cs typeface="+mn-cs"/>
              </a:rPr>
              <a:t>和</a:t>
            </a:r>
            <a:r>
              <a:rPr lang="en-US" altLang="zh-TW" sz="1200" b="0" i="0" u="none" strike="noStrike" kern="1200" baseline="0" dirty="0" smtClean="0">
                <a:solidFill>
                  <a:schemeClr val="tx1"/>
                </a:solidFill>
                <a:latin typeface="+mn-lt"/>
                <a:ea typeface="+mn-ea"/>
                <a:cs typeface="+mn-cs"/>
              </a:rPr>
              <a:t>LTE</a:t>
            </a:r>
          </a:p>
          <a:p>
            <a:r>
              <a:rPr lang="zh-TW" altLang="en-US" sz="1200" b="0" i="0" u="none" strike="noStrike" kern="1200" baseline="0" dirty="0" smtClean="0">
                <a:solidFill>
                  <a:schemeClr val="tx1"/>
                </a:solidFill>
                <a:latin typeface="+mn-lt"/>
                <a:ea typeface="+mn-ea"/>
                <a:cs typeface="+mn-cs"/>
              </a:rPr>
              <a:t>放在同一個頻段，</a:t>
            </a:r>
            <a:r>
              <a:rPr lang="en-US" altLang="zh-TW" sz="1200" b="0" i="0" u="none" strike="noStrike" kern="1200" baseline="0" dirty="0" smtClean="0">
                <a:solidFill>
                  <a:schemeClr val="tx1"/>
                </a:solidFill>
                <a:latin typeface="+mn-lt"/>
                <a:ea typeface="+mn-ea"/>
                <a:cs typeface="+mn-cs"/>
              </a:rPr>
              <a:t>LTE </a:t>
            </a:r>
            <a:r>
              <a:rPr lang="zh-TW" altLang="en-US" sz="1200" b="0" i="0" u="none" strike="noStrike" kern="1200" baseline="0" dirty="0" smtClean="0">
                <a:solidFill>
                  <a:schemeClr val="tx1"/>
                </a:solidFill>
                <a:latin typeface="+mn-lt"/>
                <a:ea typeface="+mn-ea"/>
                <a:cs typeface="+mn-cs"/>
              </a:rPr>
              <a:t>會直接佔用整個免執照頻段，讓</a:t>
            </a:r>
            <a:r>
              <a:rPr lang="en-US" altLang="zh-TW" sz="1200" b="0" i="0" u="none" strike="noStrike" kern="1200" baseline="0" dirty="0" smtClean="0">
                <a:solidFill>
                  <a:schemeClr val="tx1"/>
                </a:solidFill>
                <a:latin typeface="+mn-lt"/>
                <a:ea typeface="+mn-ea"/>
                <a:cs typeface="+mn-cs"/>
              </a:rPr>
              <a:t>Wi-Fi </a:t>
            </a:r>
            <a:r>
              <a:rPr lang="zh-TW" altLang="en-US" sz="1200" b="0" i="0" u="none" strike="noStrike" kern="1200" baseline="0" dirty="0" smtClean="0">
                <a:solidFill>
                  <a:schemeClr val="tx1"/>
                </a:solidFill>
                <a:latin typeface="+mn-lt"/>
                <a:ea typeface="+mn-ea"/>
                <a:cs typeface="+mn-cs"/>
              </a:rPr>
              <a:t>一直偵測到此通道持續有人在使用，</a:t>
            </a:r>
          </a:p>
          <a:p>
            <a:r>
              <a:rPr lang="zh-TW" altLang="en-US" sz="1200" b="0" i="0" u="none" strike="noStrike" kern="1200" baseline="0" dirty="0" smtClean="0">
                <a:solidFill>
                  <a:schemeClr val="tx1"/>
                </a:solidFill>
                <a:latin typeface="+mn-lt"/>
                <a:ea typeface="+mn-ea"/>
                <a:cs typeface="+mn-cs"/>
              </a:rPr>
              <a:t>而造成</a:t>
            </a:r>
            <a:r>
              <a:rPr lang="en-US" altLang="zh-TW" sz="1200" b="0" i="0" u="none" strike="noStrike" kern="1200" baseline="0" dirty="0" smtClean="0">
                <a:solidFill>
                  <a:schemeClr val="tx1"/>
                </a:solidFill>
                <a:latin typeface="+mn-lt"/>
                <a:ea typeface="+mn-ea"/>
                <a:cs typeface="+mn-cs"/>
              </a:rPr>
              <a:t>Wi-Fi </a:t>
            </a:r>
            <a:r>
              <a:rPr lang="zh-TW" altLang="en-US" sz="1200" b="0" i="0" u="none" strike="noStrike" kern="1200" baseline="0" dirty="0" smtClean="0">
                <a:solidFill>
                  <a:schemeClr val="tx1"/>
                </a:solidFill>
                <a:latin typeface="+mn-lt"/>
                <a:ea typeface="+mn-ea"/>
                <a:cs typeface="+mn-cs"/>
              </a:rPr>
              <a:t>用戶無法使用通道的資源。其緩解方法主要包括靈活調整頻譜存取、協調</a:t>
            </a:r>
            <a:r>
              <a:rPr lang="en-US" altLang="zh-TW" sz="1200" b="0" i="0" u="none" strike="noStrike" kern="1200" baseline="0" dirty="0" smtClean="0">
                <a:solidFill>
                  <a:schemeClr val="tx1"/>
                </a:solidFill>
                <a:latin typeface="+mn-lt"/>
                <a:ea typeface="+mn-ea"/>
                <a:cs typeface="+mn-cs"/>
              </a:rPr>
              <a:t>LTE-U</a:t>
            </a:r>
          </a:p>
          <a:p>
            <a:r>
              <a:rPr lang="zh-TW" altLang="en-US" sz="1200" b="0" i="0" u="none" strike="noStrike" kern="1200" baseline="0" dirty="0" smtClean="0">
                <a:solidFill>
                  <a:schemeClr val="tx1"/>
                </a:solidFill>
                <a:latin typeface="+mn-lt"/>
                <a:ea typeface="+mn-ea"/>
                <a:cs typeface="+mn-cs"/>
              </a:rPr>
              <a:t>與</a:t>
            </a:r>
            <a:r>
              <a:rPr lang="en-US" altLang="zh-TW" sz="1200" b="0" i="0" u="none" strike="noStrike" kern="1200" baseline="0" dirty="0" smtClean="0">
                <a:solidFill>
                  <a:schemeClr val="tx1"/>
                </a:solidFill>
                <a:latin typeface="+mn-lt"/>
                <a:ea typeface="+mn-ea"/>
                <a:cs typeface="+mn-cs"/>
              </a:rPr>
              <a:t>Wi-Fi </a:t>
            </a:r>
            <a:r>
              <a:rPr lang="zh-TW" altLang="en-US" sz="1200" b="0" i="0" u="none" strike="noStrike" kern="1200" baseline="0" dirty="0" smtClean="0">
                <a:solidFill>
                  <a:schemeClr val="tx1"/>
                </a:solidFill>
                <a:latin typeface="+mn-lt"/>
                <a:ea typeface="+mn-ea"/>
                <a:cs typeface="+mn-cs"/>
              </a:rPr>
              <a:t>通道的分配、干擾協調技術</a:t>
            </a:r>
            <a:r>
              <a:rPr lang="en-US" altLang="zh-TW" sz="1200" b="0" i="0" u="none" strike="noStrike" kern="1200" baseline="0" dirty="0" smtClean="0">
                <a:solidFill>
                  <a:schemeClr val="tx1"/>
                </a:solidFill>
                <a:latin typeface="+mn-lt"/>
                <a:ea typeface="+mn-ea"/>
                <a:cs typeface="+mn-cs"/>
              </a:rPr>
              <a:t>(</a:t>
            </a:r>
            <a:r>
              <a:rPr lang="zh-TW" altLang="en-US" sz="1200" b="0" i="0" u="none" strike="noStrike" kern="1200" baseline="0" dirty="0" smtClean="0">
                <a:solidFill>
                  <a:schemeClr val="tx1"/>
                </a:solidFill>
                <a:latin typeface="+mn-lt"/>
                <a:ea typeface="+mn-ea"/>
                <a:cs typeface="+mn-cs"/>
              </a:rPr>
              <a:t>如空白的子訊框技術、功率控制</a:t>
            </a:r>
            <a:r>
              <a:rPr lang="en-US" altLang="zh-TW" sz="1200" b="0" i="0" u="none" strike="noStrike" kern="1200" baseline="0" dirty="0" smtClean="0">
                <a:solidFill>
                  <a:schemeClr val="tx1"/>
                </a:solidFill>
                <a:latin typeface="+mn-lt"/>
                <a:ea typeface="+mn-ea"/>
                <a:cs typeface="+mn-cs"/>
              </a:rPr>
              <a:t>)</a:t>
            </a:r>
            <a:r>
              <a:rPr lang="zh-TW" altLang="en-US" sz="1200" b="0" i="0" u="none" strike="noStrike" kern="1200" baseline="0" dirty="0" smtClean="0">
                <a:solidFill>
                  <a:schemeClr val="tx1"/>
                </a:solidFill>
                <a:latin typeface="+mn-lt"/>
                <a:ea typeface="+mn-ea"/>
                <a:cs typeface="+mn-cs"/>
              </a:rPr>
              <a:t>等。</a:t>
            </a:r>
            <a:endParaRPr lang="zh-TW" altLang="en-US" dirty="0"/>
          </a:p>
        </p:txBody>
      </p:sp>
      <p:sp>
        <p:nvSpPr>
          <p:cNvPr id="4" name="投影片編號版面配置區 3"/>
          <p:cNvSpPr>
            <a:spLocks noGrp="1"/>
          </p:cNvSpPr>
          <p:nvPr>
            <p:ph type="sldNum" sz="quarter" idx="10"/>
          </p:nvPr>
        </p:nvSpPr>
        <p:spPr/>
        <p:txBody>
          <a:bodyPr/>
          <a:lstStyle/>
          <a:p>
            <a:fld id="{9CEA7A2B-0462-4786-A5C8-633FF20CB2CA}" type="slidenum">
              <a:rPr lang="zh-TW" altLang="en-US" smtClean="0"/>
              <a:t>20</a:t>
            </a:fld>
            <a:endParaRPr lang="zh-TW" altLang="en-US"/>
          </a:p>
        </p:txBody>
      </p:sp>
    </p:spTree>
    <p:extLst>
      <p:ext uri="{BB962C8B-B14F-4D97-AF65-F5344CB8AC3E}">
        <p14:creationId xmlns:p14="http://schemas.microsoft.com/office/powerpoint/2010/main" val="731386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6F234297-4370-44FD-AE97-62A107F01786}" type="datetimeFigureOut">
              <a:rPr lang="zh-TW" altLang="en-US" smtClean="0"/>
              <a:t>2021/10/21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811CB56E-7239-44C4-A322-7F3FCC04B0C0}" type="slidenum">
              <a:rPr lang="zh-TW" altLang="en-US" smtClean="0"/>
              <a:t>‹#›</a:t>
            </a:fld>
            <a:endParaRPr lang="zh-TW" altLang="en-US"/>
          </a:p>
        </p:txBody>
      </p:sp>
    </p:spTree>
    <p:extLst>
      <p:ext uri="{BB962C8B-B14F-4D97-AF65-F5344CB8AC3E}">
        <p14:creationId xmlns:p14="http://schemas.microsoft.com/office/powerpoint/2010/main" val="389335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6F234297-4370-44FD-AE97-62A107F01786}" type="datetimeFigureOut">
              <a:rPr lang="zh-TW" altLang="en-US" smtClean="0"/>
              <a:t>2021/10/21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811CB56E-7239-44C4-A322-7F3FCC04B0C0}" type="slidenum">
              <a:rPr lang="zh-TW" altLang="en-US" smtClean="0"/>
              <a:t>‹#›</a:t>
            </a:fld>
            <a:endParaRPr lang="zh-TW" altLang="en-US"/>
          </a:p>
        </p:txBody>
      </p:sp>
    </p:spTree>
    <p:extLst>
      <p:ext uri="{BB962C8B-B14F-4D97-AF65-F5344CB8AC3E}">
        <p14:creationId xmlns:p14="http://schemas.microsoft.com/office/powerpoint/2010/main" val="7704359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6F234297-4370-44FD-AE97-62A107F01786}" type="datetimeFigureOut">
              <a:rPr lang="zh-TW" altLang="en-US" smtClean="0"/>
              <a:t>2021/10/21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811CB56E-7239-44C4-A322-7F3FCC04B0C0}" type="slidenum">
              <a:rPr lang="zh-TW" altLang="en-US" smtClean="0"/>
              <a:t>‹#›</a:t>
            </a:fld>
            <a:endParaRPr lang="zh-TW" altLang="en-US"/>
          </a:p>
        </p:txBody>
      </p:sp>
    </p:spTree>
    <p:extLst>
      <p:ext uri="{BB962C8B-B14F-4D97-AF65-F5344CB8AC3E}">
        <p14:creationId xmlns:p14="http://schemas.microsoft.com/office/powerpoint/2010/main" val="3705117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6F234297-4370-44FD-AE97-62A107F01786}" type="datetimeFigureOut">
              <a:rPr lang="zh-TW" altLang="en-US" smtClean="0"/>
              <a:t>2021/10/21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811CB56E-7239-44C4-A322-7F3FCC04B0C0}" type="slidenum">
              <a:rPr lang="zh-TW" altLang="en-US" smtClean="0"/>
              <a:t>‹#›</a:t>
            </a:fld>
            <a:endParaRPr lang="zh-TW" altLang="en-US"/>
          </a:p>
        </p:txBody>
      </p:sp>
    </p:spTree>
    <p:extLst>
      <p:ext uri="{BB962C8B-B14F-4D97-AF65-F5344CB8AC3E}">
        <p14:creationId xmlns:p14="http://schemas.microsoft.com/office/powerpoint/2010/main" val="4244390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日期版面配置區 3"/>
          <p:cNvSpPr>
            <a:spLocks noGrp="1"/>
          </p:cNvSpPr>
          <p:nvPr>
            <p:ph type="dt" sz="half" idx="10"/>
          </p:nvPr>
        </p:nvSpPr>
        <p:spPr/>
        <p:txBody>
          <a:bodyPr/>
          <a:lstStyle/>
          <a:p>
            <a:fld id="{6F234297-4370-44FD-AE97-62A107F01786}" type="datetimeFigureOut">
              <a:rPr lang="zh-TW" altLang="en-US" smtClean="0"/>
              <a:t>2021/10/21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811CB56E-7239-44C4-A322-7F3FCC04B0C0}" type="slidenum">
              <a:rPr lang="zh-TW" altLang="en-US" smtClean="0"/>
              <a:t>‹#›</a:t>
            </a:fld>
            <a:endParaRPr lang="zh-TW" altLang="en-US"/>
          </a:p>
        </p:txBody>
      </p:sp>
    </p:spTree>
    <p:extLst>
      <p:ext uri="{BB962C8B-B14F-4D97-AF65-F5344CB8AC3E}">
        <p14:creationId xmlns:p14="http://schemas.microsoft.com/office/powerpoint/2010/main" val="2110619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6F234297-4370-44FD-AE97-62A107F01786}" type="datetimeFigureOut">
              <a:rPr lang="zh-TW" altLang="en-US" smtClean="0"/>
              <a:t>2021/10/21</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811CB56E-7239-44C4-A322-7F3FCC04B0C0}" type="slidenum">
              <a:rPr lang="zh-TW" altLang="en-US" smtClean="0"/>
              <a:t>‹#›</a:t>
            </a:fld>
            <a:endParaRPr lang="zh-TW" altLang="en-US"/>
          </a:p>
        </p:txBody>
      </p:sp>
    </p:spTree>
    <p:extLst>
      <p:ext uri="{BB962C8B-B14F-4D97-AF65-F5344CB8AC3E}">
        <p14:creationId xmlns:p14="http://schemas.microsoft.com/office/powerpoint/2010/main" val="4011937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6F234297-4370-44FD-AE97-62A107F01786}" type="datetimeFigureOut">
              <a:rPr lang="zh-TW" altLang="en-US" smtClean="0"/>
              <a:t>2021/10/21</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811CB56E-7239-44C4-A322-7F3FCC04B0C0}" type="slidenum">
              <a:rPr lang="zh-TW" altLang="en-US" smtClean="0"/>
              <a:t>‹#›</a:t>
            </a:fld>
            <a:endParaRPr lang="zh-TW" altLang="en-US"/>
          </a:p>
        </p:txBody>
      </p:sp>
    </p:spTree>
    <p:extLst>
      <p:ext uri="{BB962C8B-B14F-4D97-AF65-F5344CB8AC3E}">
        <p14:creationId xmlns:p14="http://schemas.microsoft.com/office/powerpoint/2010/main" val="2096651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6F234297-4370-44FD-AE97-62A107F01786}" type="datetimeFigureOut">
              <a:rPr lang="zh-TW" altLang="en-US" smtClean="0"/>
              <a:t>2021/10/21</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811CB56E-7239-44C4-A322-7F3FCC04B0C0}" type="slidenum">
              <a:rPr lang="zh-TW" altLang="en-US" smtClean="0"/>
              <a:t>‹#›</a:t>
            </a:fld>
            <a:endParaRPr lang="zh-TW" altLang="en-US"/>
          </a:p>
        </p:txBody>
      </p:sp>
    </p:spTree>
    <p:extLst>
      <p:ext uri="{BB962C8B-B14F-4D97-AF65-F5344CB8AC3E}">
        <p14:creationId xmlns:p14="http://schemas.microsoft.com/office/powerpoint/2010/main" val="1256499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6F234297-4370-44FD-AE97-62A107F01786}" type="datetimeFigureOut">
              <a:rPr lang="zh-TW" altLang="en-US" smtClean="0"/>
              <a:t>2021/10/21</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811CB56E-7239-44C4-A322-7F3FCC04B0C0}" type="slidenum">
              <a:rPr lang="zh-TW" altLang="en-US" smtClean="0"/>
              <a:t>‹#›</a:t>
            </a:fld>
            <a:endParaRPr lang="zh-TW" altLang="en-US"/>
          </a:p>
        </p:txBody>
      </p:sp>
    </p:spTree>
    <p:extLst>
      <p:ext uri="{BB962C8B-B14F-4D97-AF65-F5344CB8AC3E}">
        <p14:creationId xmlns:p14="http://schemas.microsoft.com/office/powerpoint/2010/main" val="288015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6F234297-4370-44FD-AE97-62A107F01786}" type="datetimeFigureOut">
              <a:rPr lang="zh-TW" altLang="en-US" smtClean="0"/>
              <a:t>2021/10/21</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811CB56E-7239-44C4-A322-7F3FCC04B0C0}" type="slidenum">
              <a:rPr lang="zh-TW" altLang="en-US" smtClean="0"/>
              <a:t>‹#›</a:t>
            </a:fld>
            <a:endParaRPr lang="zh-TW" altLang="en-US"/>
          </a:p>
        </p:txBody>
      </p:sp>
    </p:spTree>
    <p:extLst>
      <p:ext uri="{BB962C8B-B14F-4D97-AF65-F5344CB8AC3E}">
        <p14:creationId xmlns:p14="http://schemas.microsoft.com/office/powerpoint/2010/main" val="36470697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6F234297-4370-44FD-AE97-62A107F01786}" type="datetimeFigureOut">
              <a:rPr lang="zh-TW" altLang="en-US" smtClean="0"/>
              <a:t>2021/10/21</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811CB56E-7239-44C4-A322-7F3FCC04B0C0}" type="slidenum">
              <a:rPr lang="zh-TW" altLang="en-US" smtClean="0"/>
              <a:t>‹#›</a:t>
            </a:fld>
            <a:endParaRPr lang="zh-TW" altLang="en-US"/>
          </a:p>
        </p:txBody>
      </p:sp>
    </p:spTree>
    <p:extLst>
      <p:ext uri="{BB962C8B-B14F-4D97-AF65-F5344CB8AC3E}">
        <p14:creationId xmlns:p14="http://schemas.microsoft.com/office/powerpoint/2010/main" val="539808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234297-4370-44FD-AE97-62A107F01786}" type="datetimeFigureOut">
              <a:rPr lang="zh-TW" altLang="en-US" smtClean="0"/>
              <a:t>2021/10/21</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1CB56E-7239-44C4-A322-7F3FCC04B0C0}" type="slidenum">
              <a:rPr lang="zh-TW" altLang="en-US" smtClean="0"/>
              <a:t>‹#›</a:t>
            </a:fld>
            <a:endParaRPr lang="zh-TW" altLang="en-US"/>
          </a:p>
        </p:txBody>
      </p:sp>
    </p:spTree>
    <p:extLst>
      <p:ext uri="{BB962C8B-B14F-4D97-AF65-F5344CB8AC3E}">
        <p14:creationId xmlns:p14="http://schemas.microsoft.com/office/powerpoint/2010/main" val="5516249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a:stretch>
            <a:fillRect/>
          </a:stretch>
        </p:blipFill>
        <p:spPr>
          <a:xfrm>
            <a:off x="2077987" y="1958691"/>
            <a:ext cx="8203978" cy="4134416"/>
          </a:xfrm>
          <a:prstGeom prst="rect">
            <a:avLst/>
          </a:prstGeom>
        </p:spPr>
      </p:pic>
      <p:sp>
        <p:nvSpPr>
          <p:cNvPr id="3" name="副標題 2"/>
          <p:cNvSpPr>
            <a:spLocks noGrp="1"/>
          </p:cNvSpPr>
          <p:nvPr>
            <p:ph type="subTitle" idx="1"/>
          </p:nvPr>
        </p:nvSpPr>
        <p:spPr>
          <a:xfrm>
            <a:off x="1607976" y="484121"/>
            <a:ext cx="9144000" cy="1655762"/>
          </a:xfrm>
        </p:spPr>
        <p:txBody>
          <a:bodyPr>
            <a:normAutofit/>
          </a:bodyPr>
          <a:lstStyle/>
          <a:p>
            <a:r>
              <a:rPr lang="zh-TW" altLang="en-US" sz="8000" dirty="0"/>
              <a:t>未來世界</a:t>
            </a:r>
            <a:r>
              <a:rPr lang="en-US" altLang="zh-TW" sz="8000" dirty="0"/>
              <a:t>5G</a:t>
            </a:r>
            <a:r>
              <a:rPr lang="zh-TW" altLang="en-US" sz="8000" dirty="0"/>
              <a:t>大演進</a:t>
            </a:r>
          </a:p>
        </p:txBody>
      </p:sp>
    </p:spTree>
    <p:extLst>
      <p:ext uri="{BB962C8B-B14F-4D97-AF65-F5344CB8AC3E}">
        <p14:creationId xmlns:p14="http://schemas.microsoft.com/office/powerpoint/2010/main" val="3197473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一、雲端無線接取網路</a:t>
            </a:r>
            <a:r>
              <a:rPr lang="en-US" altLang="zh-TW" dirty="0"/>
              <a:t>(Cloud Radio</a:t>
            </a:r>
            <a:br>
              <a:rPr lang="en-US" altLang="zh-TW" dirty="0"/>
            </a:br>
            <a:r>
              <a:rPr lang="en-US" altLang="zh-TW" dirty="0"/>
              <a:t>Access Network, C-RAN)</a:t>
            </a:r>
            <a:endParaRPr lang="zh-TW" altLang="en-US" dirty="0"/>
          </a:p>
        </p:txBody>
      </p:sp>
      <p:sp>
        <p:nvSpPr>
          <p:cNvPr id="3" name="內容版面配置區 2"/>
          <p:cNvSpPr>
            <a:spLocks noGrp="1"/>
          </p:cNvSpPr>
          <p:nvPr>
            <p:ph idx="1"/>
          </p:nvPr>
        </p:nvSpPr>
        <p:spPr>
          <a:xfrm>
            <a:off x="838200" y="1825625"/>
            <a:ext cx="6405081" cy="4351338"/>
          </a:xfrm>
        </p:spPr>
        <p:txBody>
          <a:bodyPr>
            <a:noAutofit/>
          </a:bodyPr>
          <a:lstStyle/>
          <a:p>
            <a:r>
              <a:rPr lang="zh-TW" altLang="en-US" sz="2400" dirty="0"/>
              <a:t>在傳統的行動通訊網路架構中，天線、無線設備、數位處理器、基頻單元裝置全都集中安</a:t>
            </a:r>
          </a:p>
          <a:p>
            <a:r>
              <a:rPr lang="zh-TW" altLang="en-US" sz="2400" dirty="0" smtClean="0"/>
              <a:t>為了減少基地台</a:t>
            </a:r>
            <a:r>
              <a:rPr lang="zh-TW" altLang="en-US" sz="2400" dirty="0"/>
              <a:t>站數量，有效地利用資源，採用可高度彈性地重組計算頻段使用、分佈式寬頻天線以</a:t>
            </a:r>
            <a:r>
              <a:rPr lang="zh-TW" altLang="en-US" sz="2400" dirty="0" smtClean="0"/>
              <a:t>支援</a:t>
            </a:r>
            <a:r>
              <a:rPr lang="zh-TW" altLang="en-US" sz="2400" dirty="0"/>
              <a:t>不同的空中界面技術，並優化行動無線端的網路架構</a:t>
            </a:r>
            <a:r>
              <a:rPr lang="zh-TW" altLang="en-US" sz="2400" dirty="0" smtClean="0"/>
              <a:t>。</a:t>
            </a:r>
            <a:endParaRPr lang="en-US" altLang="zh-TW" sz="2400" dirty="0" smtClean="0"/>
          </a:p>
          <a:p>
            <a:r>
              <a:rPr lang="en-US" altLang="zh-TW" sz="2400" dirty="0" smtClean="0"/>
              <a:t>C-RAN </a:t>
            </a:r>
            <a:r>
              <a:rPr lang="zh-TW" altLang="en-US" sz="2400" dirty="0"/>
              <a:t>架構是採集中處理、協同</a:t>
            </a:r>
            <a:r>
              <a:rPr lang="zh-TW" altLang="en-US" sz="2400" dirty="0" smtClean="0"/>
              <a:t>無線電和</a:t>
            </a:r>
            <a:r>
              <a:rPr lang="zh-TW" altLang="en-US" sz="2400" dirty="0"/>
              <a:t>即時性（</a:t>
            </a:r>
            <a:r>
              <a:rPr lang="en-US" altLang="zh-TW" sz="2400" dirty="0"/>
              <a:t>Real-time</a:t>
            </a:r>
            <a:r>
              <a:rPr lang="zh-TW" altLang="en-US" sz="2400" dirty="0"/>
              <a:t>）的技術，可以支援</a:t>
            </a:r>
            <a:r>
              <a:rPr lang="en-US" altLang="zh-TW" sz="2400" dirty="0"/>
              <a:t>3G</a:t>
            </a:r>
            <a:r>
              <a:rPr lang="zh-TW" altLang="en-US" sz="2400" dirty="0"/>
              <a:t>、</a:t>
            </a:r>
            <a:r>
              <a:rPr lang="en-US" altLang="zh-TW" sz="2400" dirty="0"/>
              <a:t>4G </a:t>
            </a:r>
            <a:r>
              <a:rPr lang="zh-TW" altLang="en-US" sz="2400" dirty="0"/>
              <a:t>與未來</a:t>
            </a:r>
            <a:r>
              <a:rPr lang="en-US" altLang="zh-TW" sz="2400" dirty="0"/>
              <a:t>5G </a:t>
            </a:r>
            <a:r>
              <a:rPr lang="zh-TW" altLang="en-US" sz="2400" dirty="0"/>
              <a:t>或先進行動網路系統。</a:t>
            </a:r>
          </a:p>
        </p:txBody>
      </p:sp>
      <p:pic>
        <p:nvPicPr>
          <p:cNvPr id="4" name="圖片 3"/>
          <p:cNvPicPr>
            <a:picLocks noChangeAspect="1"/>
          </p:cNvPicPr>
          <p:nvPr/>
        </p:nvPicPr>
        <p:blipFill>
          <a:blip r:embed="rId3"/>
          <a:stretch>
            <a:fillRect/>
          </a:stretch>
        </p:blipFill>
        <p:spPr>
          <a:xfrm>
            <a:off x="7243281" y="1535937"/>
            <a:ext cx="4454709" cy="3621739"/>
          </a:xfrm>
          <a:prstGeom prst="rect">
            <a:avLst/>
          </a:prstGeom>
        </p:spPr>
      </p:pic>
    </p:spTree>
    <p:extLst>
      <p:ext uri="{BB962C8B-B14F-4D97-AF65-F5344CB8AC3E}">
        <p14:creationId xmlns:p14="http://schemas.microsoft.com/office/powerpoint/2010/main" val="1687807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二、異質性網路</a:t>
            </a:r>
            <a:r>
              <a:rPr lang="en-US" altLang="zh-TW" dirty="0"/>
              <a:t>(Heterogeneous Network, </a:t>
            </a:r>
            <a:r>
              <a:rPr lang="en-US" altLang="zh-TW" dirty="0" err="1"/>
              <a:t>HeNet</a:t>
            </a:r>
            <a:r>
              <a:rPr lang="en-US" altLang="zh-TW" dirty="0"/>
              <a:t>)</a:t>
            </a:r>
            <a:endParaRPr lang="zh-TW" altLang="en-US" dirty="0"/>
          </a:p>
        </p:txBody>
      </p:sp>
      <p:pic>
        <p:nvPicPr>
          <p:cNvPr id="4" name="內容版面配置區 3"/>
          <p:cNvPicPr>
            <a:picLocks noGrp="1" noChangeAspect="1"/>
          </p:cNvPicPr>
          <p:nvPr>
            <p:ph idx="1"/>
          </p:nvPr>
        </p:nvPicPr>
        <p:blipFill>
          <a:blip r:embed="rId3"/>
          <a:stretch>
            <a:fillRect/>
          </a:stretch>
        </p:blipFill>
        <p:spPr>
          <a:xfrm>
            <a:off x="838200" y="2120735"/>
            <a:ext cx="10515600" cy="3761117"/>
          </a:xfrm>
          <a:prstGeom prst="rect">
            <a:avLst/>
          </a:prstGeom>
        </p:spPr>
      </p:pic>
    </p:spTree>
    <p:extLst>
      <p:ext uri="{BB962C8B-B14F-4D97-AF65-F5344CB8AC3E}">
        <p14:creationId xmlns:p14="http://schemas.microsoft.com/office/powerpoint/2010/main" val="1062114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感知小細胞網路</a:t>
            </a:r>
            <a:r>
              <a:rPr lang="en-US" altLang="zh-TW" dirty="0" smtClean="0"/>
              <a:t>:</a:t>
            </a:r>
            <a:endParaRPr lang="zh-TW" altLang="en-US" dirty="0"/>
          </a:p>
        </p:txBody>
      </p:sp>
      <p:sp>
        <p:nvSpPr>
          <p:cNvPr id="3" name="內容版面配置區 2"/>
          <p:cNvSpPr>
            <a:spLocks noGrp="1"/>
          </p:cNvSpPr>
          <p:nvPr>
            <p:ph idx="1"/>
          </p:nvPr>
        </p:nvSpPr>
        <p:spPr/>
        <p:txBody>
          <a:bodyPr>
            <a:normAutofit/>
          </a:bodyPr>
          <a:lstStyle/>
          <a:p>
            <a:r>
              <a:rPr lang="zh-TW" altLang="en-US" dirty="0" smtClean="0"/>
              <a:t>感知</a:t>
            </a:r>
            <a:r>
              <a:rPr lang="zh-TW" altLang="en-US" dirty="0"/>
              <a:t>無線電技術能讓小細胞基地台自動察覺使用者位置、環境、以及目前頻譜使用狀態</a:t>
            </a:r>
            <a:r>
              <a:rPr lang="zh-TW" altLang="en-US" dirty="0" smtClean="0"/>
              <a:t>，進而</a:t>
            </a:r>
            <a:r>
              <a:rPr lang="zh-TW" altLang="en-US" dirty="0"/>
              <a:t>提升無線電頻譜的使用效率</a:t>
            </a:r>
            <a:r>
              <a:rPr lang="zh-TW" altLang="en-US" dirty="0" smtClean="0"/>
              <a:t>。</a:t>
            </a:r>
            <a:endParaRPr lang="en-US" altLang="zh-TW" dirty="0" smtClean="0"/>
          </a:p>
          <a:p>
            <a:r>
              <a:rPr lang="zh-TW" altLang="en-US" dirty="0" smtClean="0"/>
              <a:t>感知</a:t>
            </a:r>
            <a:r>
              <a:rPr lang="zh-TW" altLang="en-US" dirty="0"/>
              <a:t>小細胞網路在跨層干擾下，達到頻譜分享和增強細胞</a:t>
            </a:r>
            <a:r>
              <a:rPr lang="zh-TW" altLang="en-US" dirty="0" smtClean="0"/>
              <a:t>間干擾</a:t>
            </a:r>
            <a:r>
              <a:rPr lang="zh-TW" altLang="en-US" dirty="0"/>
              <a:t>控制主要方法</a:t>
            </a:r>
            <a:r>
              <a:rPr lang="en-US" altLang="zh-TW" dirty="0"/>
              <a:t>:</a:t>
            </a:r>
          </a:p>
          <a:p>
            <a:pPr marL="457200" lvl="1" indent="0">
              <a:buNone/>
            </a:pPr>
            <a:r>
              <a:rPr lang="en-US" altLang="zh-TW" dirty="0"/>
              <a:t>1. </a:t>
            </a:r>
            <a:r>
              <a:rPr lang="zh-TW" altLang="en-US" dirty="0"/>
              <a:t>小細胞可藉由頻譜感測統計分析出此時細胞間的跨層干擾</a:t>
            </a:r>
          </a:p>
          <a:p>
            <a:pPr marL="457200" lvl="1" indent="0">
              <a:buNone/>
            </a:pPr>
            <a:r>
              <a:rPr lang="en-US" altLang="zh-TW" dirty="0"/>
              <a:t>2. </a:t>
            </a:r>
            <a:r>
              <a:rPr lang="zh-TW" altLang="en-US" dirty="0"/>
              <a:t>當小細胞與大細胞</a:t>
            </a:r>
            <a:r>
              <a:rPr lang="en-US" altLang="zh-TW" dirty="0"/>
              <a:t>(macro cell)</a:t>
            </a:r>
            <a:r>
              <a:rPr lang="zh-TW" altLang="en-US" dirty="0"/>
              <a:t>使用相同的頻段時，可使用分享頻譜機制來降低細胞間的跨</a:t>
            </a:r>
            <a:r>
              <a:rPr lang="zh-TW" altLang="en-US" dirty="0" smtClean="0"/>
              <a:t>層干擾</a:t>
            </a:r>
            <a:endParaRPr lang="zh-TW" altLang="en-US" dirty="0"/>
          </a:p>
          <a:p>
            <a:pPr marL="457200" lvl="1" indent="0">
              <a:buNone/>
            </a:pPr>
            <a:r>
              <a:rPr lang="en-US" altLang="zh-TW" dirty="0"/>
              <a:t>3. </a:t>
            </a:r>
            <a:r>
              <a:rPr lang="zh-TW" altLang="en-US" dirty="0"/>
              <a:t>感知中繼</a:t>
            </a:r>
            <a:r>
              <a:rPr lang="en-US" altLang="zh-TW" dirty="0"/>
              <a:t>(cognitive relay)</a:t>
            </a:r>
            <a:r>
              <a:rPr lang="zh-TW" altLang="en-US" dirty="0"/>
              <a:t>的佈建可以更有效的增強細胞間干擾協調</a:t>
            </a:r>
          </a:p>
        </p:txBody>
      </p:sp>
    </p:spTree>
    <p:extLst>
      <p:ext uri="{BB962C8B-B14F-4D97-AF65-F5344CB8AC3E}">
        <p14:creationId xmlns:p14="http://schemas.microsoft.com/office/powerpoint/2010/main" val="443751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細胞間干擾協調</a:t>
            </a:r>
            <a:r>
              <a:rPr lang="en-US" altLang="zh-TW" dirty="0"/>
              <a:t>/</a:t>
            </a:r>
            <a:r>
              <a:rPr lang="zh-TW" altLang="en-US" dirty="0"/>
              <a:t>管理</a:t>
            </a:r>
            <a:r>
              <a:rPr lang="en-US" altLang="zh-TW" dirty="0"/>
              <a:t>:</a:t>
            </a:r>
            <a:endParaRPr lang="zh-TW" altLang="en-US" dirty="0"/>
          </a:p>
        </p:txBody>
      </p:sp>
      <p:sp>
        <p:nvSpPr>
          <p:cNvPr id="3" name="內容版面配置區 2"/>
          <p:cNvSpPr>
            <a:spLocks noGrp="1"/>
          </p:cNvSpPr>
          <p:nvPr>
            <p:ph idx="1"/>
          </p:nvPr>
        </p:nvSpPr>
        <p:spPr>
          <a:xfrm>
            <a:off x="838200" y="1363288"/>
            <a:ext cx="10515600" cy="4351338"/>
          </a:xfrm>
        </p:spPr>
        <p:txBody>
          <a:bodyPr>
            <a:noAutofit/>
          </a:bodyPr>
          <a:lstStyle/>
          <a:p>
            <a:r>
              <a:rPr lang="en-US" altLang="zh-TW" sz="2100" dirty="0"/>
              <a:t>3GPP R12 </a:t>
            </a:r>
            <a:r>
              <a:rPr lang="zh-TW" altLang="en-US" sz="2100" dirty="0"/>
              <a:t>引進了多種技術來增強小細胞基地台區域的接取效能，主要強化技術如下</a:t>
            </a:r>
            <a:r>
              <a:rPr lang="en-US" altLang="zh-TW" sz="2100" dirty="0"/>
              <a:t>:</a:t>
            </a:r>
          </a:p>
          <a:p>
            <a:pPr marL="0" indent="0">
              <a:buNone/>
            </a:pPr>
            <a:r>
              <a:rPr lang="en-US" altLang="zh-TW" sz="2100" dirty="0">
                <a:solidFill>
                  <a:srgbClr val="0070C0"/>
                </a:solidFill>
              </a:rPr>
              <a:t>1. </a:t>
            </a:r>
            <a:r>
              <a:rPr lang="zh-TW" altLang="en-US" sz="2100" dirty="0">
                <a:solidFill>
                  <a:srgbClr val="0070C0"/>
                </a:solidFill>
              </a:rPr>
              <a:t>高階調變</a:t>
            </a:r>
            <a:r>
              <a:rPr lang="en-US" altLang="zh-TW" sz="2100" dirty="0">
                <a:solidFill>
                  <a:srgbClr val="0070C0"/>
                </a:solidFill>
              </a:rPr>
              <a:t>: </a:t>
            </a:r>
            <a:r>
              <a:rPr lang="zh-TW" altLang="en-US" sz="2100" dirty="0"/>
              <a:t>引進更高階的</a:t>
            </a:r>
            <a:r>
              <a:rPr lang="en-US" altLang="zh-TW" sz="2100" dirty="0"/>
              <a:t>256QAM (Quadrature Amplitude Modulation) </a:t>
            </a:r>
            <a:r>
              <a:rPr lang="zh-TW" altLang="en-US" sz="2100" dirty="0"/>
              <a:t>調變，使信號品質</a:t>
            </a:r>
            <a:r>
              <a:rPr lang="zh-TW" altLang="en-US" sz="2100" dirty="0" smtClean="0"/>
              <a:t>更好</a:t>
            </a:r>
            <a:r>
              <a:rPr lang="zh-TW" altLang="en-US" sz="2100" dirty="0"/>
              <a:t>，讓使用者的傳輸速率提高。</a:t>
            </a:r>
          </a:p>
          <a:p>
            <a:pPr marL="0" indent="0">
              <a:buNone/>
            </a:pPr>
            <a:r>
              <a:rPr lang="en-US" altLang="zh-TW" sz="2100" dirty="0">
                <a:solidFill>
                  <a:srgbClr val="0070C0"/>
                </a:solidFill>
              </a:rPr>
              <a:t>2. </a:t>
            </a:r>
            <a:r>
              <a:rPr lang="zh-TW" altLang="en-US" sz="2100" dirty="0">
                <a:solidFill>
                  <a:srgbClr val="0070C0"/>
                </a:solidFill>
              </a:rPr>
              <a:t>小細胞開</a:t>
            </a:r>
            <a:r>
              <a:rPr lang="en-US" altLang="zh-TW" sz="2100" dirty="0">
                <a:solidFill>
                  <a:srgbClr val="0070C0"/>
                </a:solidFill>
              </a:rPr>
              <a:t>/</a:t>
            </a:r>
            <a:r>
              <a:rPr lang="zh-TW" altLang="en-US" sz="2100" dirty="0">
                <a:solidFill>
                  <a:srgbClr val="0070C0"/>
                </a:solidFill>
              </a:rPr>
              <a:t>關</a:t>
            </a:r>
            <a:r>
              <a:rPr lang="en-US" altLang="zh-TW" sz="2100" dirty="0">
                <a:solidFill>
                  <a:srgbClr val="0070C0"/>
                </a:solidFill>
              </a:rPr>
              <a:t>:</a:t>
            </a:r>
            <a:r>
              <a:rPr lang="zh-TW" altLang="en-US" sz="2100" dirty="0"/>
              <a:t>目的在於降低細胞間的干擾。目前方法可分為半靜態開</a:t>
            </a:r>
            <a:r>
              <a:rPr lang="en-US" altLang="zh-TW" sz="2100" dirty="0"/>
              <a:t>/</a:t>
            </a:r>
            <a:r>
              <a:rPr lang="zh-TW" altLang="en-US" sz="2100" dirty="0"/>
              <a:t>關和動態開</a:t>
            </a:r>
            <a:r>
              <a:rPr lang="en-US" altLang="zh-TW" sz="2100" dirty="0"/>
              <a:t>/</a:t>
            </a:r>
            <a:r>
              <a:rPr lang="zh-TW" altLang="en-US" sz="2100" dirty="0"/>
              <a:t>關。半</a:t>
            </a:r>
            <a:r>
              <a:rPr lang="zh-TW" altLang="en-US" sz="2100" dirty="0" smtClean="0"/>
              <a:t>靜態</a:t>
            </a:r>
            <a:r>
              <a:rPr lang="zh-TW" altLang="en-US" sz="2100" dirty="0"/>
              <a:t>開關是根據變動較不劇烈的指標</a:t>
            </a:r>
            <a:r>
              <a:rPr lang="en-US" altLang="zh-TW" sz="2100" dirty="0"/>
              <a:t>(</a:t>
            </a:r>
            <a:r>
              <a:rPr lang="zh-TW" altLang="en-US" sz="2100" dirty="0"/>
              <a:t>如</a:t>
            </a:r>
            <a:r>
              <a:rPr lang="en-US" altLang="zh-TW" sz="2100" dirty="0"/>
              <a:t>: </a:t>
            </a:r>
            <a:r>
              <a:rPr lang="zh-TW" altLang="en-US" sz="2100" dirty="0"/>
              <a:t>流量負載</a:t>
            </a:r>
            <a:r>
              <a:rPr lang="en-US" altLang="zh-TW" sz="2100" dirty="0"/>
              <a:t>)</a:t>
            </a:r>
            <a:r>
              <a:rPr lang="zh-TW" altLang="en-US" sz="2100" dirty="0"/>
              <a:t>來決定小細胞基地臺的開關，動態開關</a:t>
            </a:r>
            <a:r>
              <a:rPr lang="zh-TW" altLang="en-US" sz="2100" dirty="0" smtClean="0"/>
              <a:t>則是</a:t>
            </a:r>
            <a:r>
              <a:rPr lang="zh-TW" altLang="en-US" sz="2100" dirty="0"/>
              <a:t>以子訊框來進行開</a:t>
            </a:r>
            <a:r>
              <a:rPr lang="en-US" altLang="zh-TW" sz="2100" dirty="0"/>
              <a:t>/</a:t>
            </a:r>
            <a:r>
              <a:rPr lang="zh-TW" altLang="en-US" sz="2100" dirty="0"/>
              <a:t>關的判斷。</a:t>
            </a:r>
          </a:p>
          <a:p>
            <a:pPr marL="0" indent="0">
              <a:buNone/>
            </a:pPr>
            <a:r>
              <a:rPr lang="en-US" altLang="zh-TW" sz="2100" dirty="0">
                <a:solidFill>
                  <a:srgbClr val="0070C0"/>
                </a:solidFill>
              </a:rPr>
              <a:t>3. </a:t>
            </a:r>
            <a:r>
              <a:rPr lang="zh-TW" altLang="en-US" sz="2100" dirty="0">
                <a:solidFill>
                  <a:srgbClr val="0070C0"/>
                </a:solidFill>
              </a:rPr>
              <a:t>小細胞的發現增進機制</a:t>
            </a:r>
            <a:r>
              <a:rPr lang="en-US" altLang="zh-TW" sz="2100" dirty="0"/>
              <a:t>: </a:t>
            </a:r>
            <a:r>
              <a:rPr lang="zh-TW" altLang="en-US" sz="2100" dirty="0"/>
              <a:t>強化手機在大量且密集的小細胞網路中，找尋最適合連線。</a:t>
            </a:r>
          </a:p>
          <a:p>
            <a:pPr marL="0" indent="0">
              <a:buNone/>
            </a:pPr>
            <a:r>
              <a:rPr lang="en-US" altLang="zh-TW" sz="2100" dirty="0">
                <a:solidFill>
                  <a:srgbClr val="0070C0"/>
                </a:solidFill>
              </a:rPr>
              <a:t>4. </a:t>
            </a:r>
            <a:r>
              <a:rPr lang="zh-TW" altLang="en-US" sz="2100" dirty="0">
                <a:solidFill>
                  <a:srgbClr val="0070C0"/>
                </a:solidFill>
              </a:rPr>
              <a:t>雙重連線</a:t>
            </a:r>
            <a:r>
              <a:rPr lang="en-US" altLang="zh-TW" sz="2100" dirty="0">
                <a:solidFill>
                  <a:srgbClr val="0070C0"/>
                </a:solidFill>
              </a:rPr>
              <a:t>: </a:t>
            </a:r>
            <a:r>
              <a:rPr lang="zh-TW" altLang="en-US" sz="2100" dirty="0"/>
              <a:t>讓手機可以接收至少來自兩個不同細胞間的不同數據，在同一時間來增進</a:t>
            </a:r>
            <a:r>
              <a:rPr lang="zh-TW" altLang="en-US" sz="2100" dirty="0" smtClean="0"/>
              <a:t>吞吐量</a:t>
            </a:r>
            <a:r>
              <a:rPr lang="zh-TW" altLang="en-US" sz="2100" dirty="0"/>
              <a:t>，或是傳送相同的控制信號</a:t>
            </a:r>
            <a:r>
              <a:rPr lang="en-US" altLang="zh-TW" sz="2100" dirty="0"/>
              <a:t>(RRC diversity)</a:t>
            </a:r>
            <a:r>
              <a:rPr lang="zh-TW" altLang="en-US" sz="2100" dirty="0"/>
              <a:t>以增進細胞基地臺間交遞的效能。</a:t>
            </a:r>
          </a:p>
        </p:txBody>
      </p:sp>
    </p:spTree>
    <p:extLst>
      <p:ext uri="{BB962C8B-B14F-4D97-AF65-F5344CB8AC3E}">
        <p14:creationId xmlns:p14="http://schemas.microsoft.com/office/powerpoint/2010/main" val="2819790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超密集型小細胞佈建下之自我組織網路</a:t>
            </a:r>
          </a:p>
        </p:txBody>
      </p:sp>
      <p:pic>
        <p:nvPicPr>
          <p:cNvPr id="4" name="內容版面配置區 3"/>
          <p:cNvPicPr>
            <a:picLocks noGrp="1" noChangeAspect="1"/>
          </p:cNvPicPr>
          <p:nvPr>
            <p:ph idx="1"/>
          </p:nvPr>
        </p:nvPicPr>
        <p:blipFill>
          <a:blip r:embed="rId3"/>
          <a:stretch>
            <a:fillRect/>
          </a:stretch>
        </p:blipFill>
        <p:spPr>
          <a:xfrm>
            <a:off x="1053915" y="1825625"/>
            <a:ext cx="10084170" cy="4351338"/>
          </a:xfrm>
          <a:prstGeom prst="rect">
            <a:avLst/>
          </a:prstGeom>
        </p:spPr>
      </p:pic>
    </p:spTree>
    <p:extLst>
      <p:ext uri="{BB962C8B-B14F-4D97-AF65-F5344CB8AC3E}">
        <p14:creationId xmlns:p14="http://schemas.microsoft.com/office/powerpoint/2010/main" val="1093813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三、綠色通訊</a:t>
            </a:r>
          </a:p>
        </p:txBody>
      </p:sp>
      <p:sp>
        <p:nvSpPr>
          <p:cNvPr id="3" name="內容版面配置區 2"/>
          <p:cNvSpPr>
            <a:spLocks noGrp="1"/>
          </p:cNvSpPr>
          <p:nvPr>
            <p:ph idx="1"/>
          </p:nvPr>
        </p:nvSpPr>
        <p:spPr/>
        <p:txBody>
          <a:bodyPr/>
          <a:lstStyle/>
          <a:p>
            <a:r>
              <a:rPr lang="zh-TW" altLang="en-US" dirty="0">
                <a:solidFill>
                  <a:srgbClr val="0070C0"/>
                </a:solidFill>
              </a:rPr>
              <a:t>能量效率與頻譜效率的協同</a:t>
            </a:r>
            <a:r>
              <a:rPr lang="zh-TW" altLang="en-US" dirty="0" smtClean="0">
                <a:solidFill>
                  <a:srgbClr val="0070C0"/>
                </a:solidFill>
              </a:rPr>
              <a:t>設計</a:t>
            </a:r>
            <a:r>
              <a:rPr lang="en-US" altLang="zh-TW" dirty="0" smtClean="0">
                <a:solidFill>
                  <a:srgbClr val="0070C0"/>
                </a:solidFill>
              </a:rPr>
              <a:t>: </a:t>
            </a:r>
          </a:p>
          <a:p>
            <a:r>
              <a:rPr lang="zh-TW" altLang="en-US" dirty="0"/>
              <a:t>因有限的頻譜資源以及激增的通道容量需求，頻譜效率</a:t>
            </a:r>
            <a:r>
              <a:rPr lang="en-US" altLang="zh-TW" dirty="0"/>
              <a:t>(Spectral efficiency, SE)</a:t>
            </a:r>
            <a:r>
              <a:rPr lang="zh-TW" altLang="en-US" dirty="0"/>
              <a:t>一直</a:t>
            </a:r>
            <a:r>
              <a:rPr lang="zh-TW" altLang="en-US" dirty="0" smtClean="0"/>
              <a:t>是相當</a:t>
            </a:r>
            <a:r>
              <a:rPr lang="zh-TW" altLang="en-US" dirty="0"/>
              <a:t>重要的議題</a:t>
            </a:r>
            <a:r>
              <a:rPr lang="zh-TW" altLang="en-US" dirty="0" smtClean="0"/>
              <a:t>。</a:t>
            </a:r>
            <a:endParaRPr lang="en-US" altLang="zh-TW" dirty="0" smtClean="0"/>
          </a:p>
          <a:p>
            <a:r>
              <a:rPr lang="zh-TW" altLang="en-US" dirty="0" smtClean="0"/>
              <a:t>現今</a:t>
            </a:r>
            <a:r>
              <a:rPr lang="zh-TW" altLang="en-US" dirty="0"/>
              <a:t>，無線接取網路</a:t>
            </a:r>
            <a:r>
              <a:rPr lang="en-US" altLang="zh-TW" dirty="0"/>
              <a:t>(Radio access network, RAN)</a:t>
            </a:r>
            <a:r>
              <a:rPr lang="zh-TW" altLang="en-US" dirty="0"/>
              <a:t>占了百分之七十的整體</a:t>
            </a:r>
            <a:r>
              <a:rPr lang="zh-TW" altLang="en-US" dirty="0" smtClean="0"/>
              <a:t>功率</a:t>
            </a:r>
            <a:r>
              <a:rPr lang="zh-TW" altLang="en-US" dirty="0"/>
              <a:t>消耗</a:t>
            </a:r>
            <a:r>
              <a:rPr lang="zh-TW" altLang="en-US" dirty="0" smtClean="0"/>
              <a:t>。</a:t>
            </a:r>
            <a:endParaRPr lang="en-US" altLang="zh-TW" dirty="0" smtClean="0"/>
          </a:p>
          <a:p>
            <a:r>
              <a:rPr lang="zh-TW" altLang="en-US" dirty="0" smtClean="0"/>
              <a:t>能量</a:t>
            </a:r>
            <a:r>
              <a:rPr lang="zh-TW" altLang="en-US" dirty="0"/>
              <a:t>效率的定義為通道容量除以整體系統的功率消耗，頻譜效率則是通道容量除以</a:t>
            </a:r>
            <a:r>
              <a:rPr lang="zh-TW" altLang="en-US" dirty="0" smtClean="0"/>
              <a:t>系統</a:t>
            </a:r>
            <a:r>
              <a:rPr lang="zh-TW" altLang="en-US" dirty="0"/>
              <a:t>頻寬，二者如何協同設計是</a:t>
            </a:r>
            <a:r>
              <a:rPr lang="en-US" altLang="zh-TW" dirty="0"/>
              <a:t>5G </a:t>
            </a:r>
            <a:r>
              <a:rPr lang="zh-TW" altLang="en-US" dirty="0"/>
              <a:t>重要議題。</a:t>
            </a:r>
          </a:p>
        </p:txBody>
      </p:sp>
    </p:spTree>
    <p:extLst>
      <p:ext uri="{BB962C8B-B14F-4D97-AF65-F5344CB8AC3E}">
        <p14:creationId xmlns:p14="http://schemas.microsoft.com/office/powerpoint/2010/main" val="436076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6924782" y="903141"/>
            <a:ext cx="4763165" cy="5668166"/>
          </a:xfrm>
          <a:prstGeom prst="rect">
            <a:avLst/>
          </a:prstGeom>
        </p:spPr>
      </p:pic>
      <p:sp>
        <p:nvSpPr>
          <p:cNvPr id="2" name="標題 1"/>
          <p:cNvSpPr>
            <a:spLocks noGrp="1"/>
          </p:cNvSpPr>
          <p:nvPr>
            <p:ph type="title"/>
          </p:nvPr>
        </p:nvSpPr>
        <p:spPr/>
        <p:txBody>
          <a:bodyPr/>
          <a:lstStyle/>
          <a:p>
            <a:r>
              <a:rPr lang="zh-TW" altLang="en-US" dirty="0"/>
              <a:t>大規模天線多輸入多輸出技術</a:t>
            </a:r>
            <a:r>
              <a:rPr lang="en-US" altLang="zh-TW" dirty="0"/>
              <a:t>(Massive MIMO)</a:t>
            </a:r>
            <a:endParaRPr lang="zh-TW" altLang="en-US" dirty="0"/>
          </a:p>
        </p:txBody>
      </p:sp>
      <p:sp>
        <p:nvSpPr>
          <p:cNvPr id="3" name="內容版面配置區 2"/>
          <p:cNvSpPr>
            <a:spLocks noGrp="1"/>
          </p:cNvSpPr>
          <p:nvPr>
            <p:ph idx="1"/>
          </p:nvPr>
        </p:nvSpPr>
        <p:spPr>
          <a:xfrm>
            <a:off x="838200" y="1825625"/>
            <a:ext cx="6086582" cy="4351338"/>
          </a:xfrm>
        </p:spPr>
        <p:txBody>
          <a:bodyPr/>
          <a:lstStyle/>
          <a:p>
            <a:r>
              <a:rPr lang="zh-TW" altLang="en-US" dirty="0" smtClean="0"/>
              <a:t>利用</a:t>
            </a:r>
            <a:r>
              <a:rPr lang="zh-TW" altLang="en-US" dirty="0"/>
              <a:t>多個</a:t>
            </a:r>
            <a:r>
              <a:rPr lang="zh-TW" altLang="en-US" dirty="0" smtClean="0"/>
              <a:t>天線</a:t>
            </a:r>
            <a:r>
              <a:rPr lang="zh-TW" altLang="en-US" dirty="0"/>
              <a:t>收發器形成可能的信號路徑，進而提升數據傳輸速度與</a:t>
            </a:r>
            <a:r>
              <a:rPr lang="zh-TW" altLang="en-US" dirty="0" smtClean="0"/>
              <a:t>可靠性。</a:t>
            </a:r>
            <a:endParaRPr lang="en-US" altLang="zh-TW" dirty="0" smtClean="0"/>
          </a:p>
          <a:p>
            <a:r>
              <a:rPr lang="zh-TW" altLang="en-US" dirty="0" smtClean="0"/>
              <a:t>將</a:t>
            </a:r>
            <a:r>
              <a:rPr lang="zh-TW" altLang="en-US" dirty="0"/>
              <a:t>效能密集分布於空間小的區域，或</a:t>
            </a:r>
            <a:r>
              <a:rPr lang="zh-TW" altLang="en-US" dirty="0" smtClean="0"/>
              <a:t>利用</a:t>
            </a:r>
            <a:r>
              <a:rPr lang="zh-TW" altLang="en-US" dirty="0"/>
              <a:t>大規模天線陣列方式集中位置</a:t>
            </a:r>
            <a:r>
              <a:rPr lang="zh-TW" altLang="en-US" dirty="0" smtClean="0"/>
              <a:t>，提升基地台</a:t>
            </a:r>
            <a:r>
              <a:rPr lang="zh-TW" altLang="en-US" dirty="0"/>
              <a:t>傳輸通道的容量</a:t>
            </a:r>
            <a:r>
              <a:rPr lang="zh-TW" altLang="en-US" dirty="0" smtClean="0"/>
              <a:t>。</a:t>
            </a:r>
            <a:endParaRPr lang="en-US" altLang="zh-TW" dirty="0" smtClean="0"/>
          </a:p>
          <a:p>
            <a:r>
              <a:rPr lang="en-US" altLang="zh-TW" dirty="0" smtClean="0"/>
              <a:t>Massive </a:t>
            </a:r>
            <a:r>
              <a:rPr lang="en-US" altLang="zh-TW" dirty="0"/>
              <a:t>MIMO </a:t>
            </a:r>
            <a:r>
              <a:rPr lang="zh-TW" altLang="en-US" dirty="0"/>
              <a:t>可服務更多的用戶、</a:t>
            </a:r>
            <a:r>
              <a:rPr lang="zh-TW" altLang="en-US" dirty="0" smtClean="0"/>
              <a:t>降低用戶</a:t>
            </a:r>
            <a:r>
              <a:rPr lang="zh-TW" altLang="en-US" dirty="0"/>
              <a:t>間干擾、甚至改善細胞邊緣的用戶通訊品質，並降低傳輸</a:t>
            </a:r>
            <a:r>
              <a:rPr lang="zh-TW" altLang="en-US" dirty="0" smtClean="0"/>
              <a:t>功率</a:t>
            </a:r>
            <a:r>
              <a:rPr lang="zh-TW" altLang="en-US" dirty="0"/>
              <a:t>。</a:t>
            </a:r>
          </a:p>
        </p:txBody>
      </p:sp>
    </p:spTree>
    <p:extLst>
      <p:ext uri="{BB962C8B-B14F-4D97-AF65-F5344CB8AC3E}">
        <p14:creationId xmlns:p14="http://schemas.microsoft.com/office/powerpoint/2010/main" val="4232934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四、</a:t>
            </a:r>
            <a:r>
              <a:rPr lang="en-US" altLang="zh-TW" dirty="0"/>
              <a:t>LSA</a:t>
            </a:r>
            <a:r>
              <a:rPr lang="zh-TW" altLang="en-US" dirty="0"/>
              <a:t>、</a:t>
            </a:r>
            <a:r>
              <a:rPr lang="en-US" altLang="zh-TW" dirty="0"/>
              <a:t>LTE-U </a:t>
            </a:r>
            <a:r>
              <a:rPr lang="zh-TW" altLang="en-US" dirty="0"/>
              <a:t>與</a:t>
            </a:r>
            <a:r>
              <a:rPr lang="en-US" altLang="zh-TW" dirty="0"/>
              <a:t>LAA </a:t>
            </a:r>
            <a:r>
              <a:rPr lang="zh-TW" altLang="en-US" dirty="0"/>
              <a:t>技術</a:t>
            </a:r>
          </a:p>
        </p:txBody>
      </p:sp>
      <p:sp>
        <p:nvSpPr>
          <p:cNvPr id="3" name="內容版面配置區 2"/>
          <p:cNvSpPr>
            <a:spLocks noGrp="1"/>
          </p:cNvSpPr>
          <p:nvPr>
            <p:ph idx="1"/>
          </p:nvPr>
        </p:nvSpPr>
        <p:spPr>
          <a:xfrm>
            <a:off x="838199" y="1825625"/>
            <a:ext cx="9405135" cy="4351338"/>
          </a:xfrm>
        </p:spPr>
        <p:txBody>
          <a:bodyPr>
            <a:normAutofit/>
          </a:bodyPr>
          <a:lstStyle/>
          <a:p>
            <a:r>
              <a:rPr lang="en-US" altLang="zh-TW" sz="3200" dirty="0"/>
              <a:t>5G </a:t>
            </a:r>
            <a:r>
              <a:rPr lang="zh-TW" altLang="en-US" sz="3200" dirty="0"/>
              <a:t>解決授權頻段不足之情況，最為常見的方式則是使用小型基站</a:t>
            </a:r>
            <a:r>
              <a:rPr lang="en-US" altLang="zh-TW" sz="3200" dirty="0"/>
              <a:t>(small cell)</a:t>
            </a:r>
            <a:r>
              <a:rPr lang="zh-TW" altLang="en-US" sz="3200" dirty="0"/>
              <a:t>來提高</a:t>
            </a:r>
            <a:r>
              <a:rPr lang="zh-TW" altLang="en-US" sz="3200" dirty="0" smtClean="0"/>
              <a:t>授權頻</a:t>
            </a:r>
            <a:r>
              <a:rPr lang="zh-TW" altLang="en-US" sz="3200" dirty="0"/>
              <a:t>段之頻譜利用率，但也容易導致小細胞間同頻干擾之問題</a:t>
            </a:r>
            <a:r>
              <a:rPr lang="zh-TW" altLang="en-US" sz="3200" dirty="0" smtClean="0"/>
              <a:t>。</a:t>
            </a:r>
            <a:endParaRPr lang="en-US" altLang="zh-TW" sz="3200" dirty="0" smtClean="0"/>
          </a:p>
          <a:p>
            <a:r>
              <a:rPr lang="zh-TW" altLang="en-US" sz="3200" dirty="0"/>
              <a:t>故發展出</a:t>
            </a:r>
            <a:r>
              <a:rPr lang="en-US" altLang="zh-TW" sz="3200" dirty="0"/>
              <a:t>LSA (Licensed </a:t>
            </a:r>
            <a:r>
              <a:rPr lang="en-US" altLang="zh-TW" sz="3200" dirty="0" smtClean="0"/>
              <a:t>Shared Access</a:t>
            </a:r>
            <a:r>
              <a:rPr lang="en-US" altLang="zh-TW" sz="3200" dirty="0"/>
              <a:t>)</a:t>
            </a:r>
            <a:r>
              <a:rPr lang="zh-TW" altLang="en-US" sz="3200" dirty="0"/>
              <a:t>、</a:t>
            </a:r>
            <a:r>
              <a:rPr lang="en-US" altLang="zh-TW" sz="3200" dirty="0"/>
              <a:t>LTE-U (LTE-unlicensed)</a:t>
            </a:r>
            <a:r>
              <a:rPr lang="zh-TW" altLang="en-US" sz="3200" dirty="0"/>
              <a:t>與</a:t>
            </a:r>
            <a:r>
              <a:rPr lang="en-US" altLang="zh-TW" sz="3200" dirty="0"/>
              <a:t>LAA (License-assisted Access)</a:t>
            </a:r>
            <a:r>
              <a:rPr lang="zh-TW" altLang="en-US" sz="3200" dirty="0"/>
              <a:t>的概念。</a:t>
            </a:r>
            <a:endParaRPr lang="zh-TW" altLang="en-US" sz="3200" dirty="0" smtClean="0"/>
          </a:p>
          <a:p>
            <a:endParaRPr lang="zh-TW" altLang="en-US" sz="3200" dirty="0"/>
          </a:p>
        </p:txBody>
      </p:sp>
    </p:spTree>
    <p:extLst>
      <p:ext uri="{BB962C8B-B14F-4D97-AF65-F5344CB8AC3E}">
        <p14:creationId xmlns:p14="http://schemas.microsoft.com/office/powerpoint/2010/main" val="668153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3"/>
          <a:stretch>
            <a:fillRect/>
          </a:stretch>
        </p:blipFill>
        <p:spPr>
          <a:xfrm>
            <a:off x="4130211" y="606176"/>
            <a:ext cx="8310630" cy="4828563"/>
          </a:xfrm>
          <a:prstGeom prst="rect">
            <a:avLst/>
          </a:prstGeom>
        </p:spPr>
      </p:pic>
      <p:sp>
        <p:nvSpPr>
          <p:cNvPr id="3" name="內容版面配置區 2"/>
          <p:cNvSpPr>
            <a:spLocks noGrp="1"/>
          </p:cNvSpPr>
          <p:nvPr>
            <p:ph idx="1"/>
          </p:nvPr>
        </p:nvSpPr>
        <p:spPr>
          <a:xfrm>
            <a:off x="293670" y="606176"/>
            <a:ext cx="4144766" cy="5478320"/>
          </a:xfrm>
        </p:spPr>
        <p:txBody>
          <a:bodyPr>
            <a:noAutofit/>
          </a:bodyPr>
          <a:lstStyle/>
          <a:p>
            <a:r>
              <a:rPr lang="en-US" altLang="zh-TW" dirty="0">
                <a:solidFill>
                  <a:srgbClr val="0070C0"/>
                </a:solidFill>
              </a:rPr>
              <a:t>LSA(</a:t>
            </a:r>
            <a:r>
              <a:rPr lang="zh-TW" altLang="en-US" dirty="0">
                <a:solidFill>
                  <a:srgbClr val="0070C0"/>
                </a:solidFill>
              </a:rPr>
              <a:t>授權共享</a:t>
            </a:r>
            <a:r>
              <a:rPr lang="en-US" altLang="zh-TW" dirty="0">
                <a:solidFill>
                  <a:srgbClr val="0070C0"/>
                </a:solidFill>
              </a:rPr>
              <a:t>)</a:t>
            </a:r>
            <a:r>
              <a:rPr lang="zh-TW" altLang="en-US" dirty="0"/>
              <a:t>係指在原已指配給現有系統的授權頻段，因原執照持有人使用範圍有限，</a:t>
            </a:r>
            <a:r>
              <a:rPr lang="zh-TW" altLang="en-US" dirty="0" smtClean="0"/>
              <a:t>在特定</a:t>
            </a:r>
            <a:r>
              <a:rPr lang="zh-TW" altLang="en-US" dirty="0"/>
              <a:t>規範下給予其他系統或用戶共享的技術</a:t>
            </a:r>
            <a:r>
              <a:rPr lang="zh-TW" altLang="en-US" dirty="0" smtClean="0"/>
              <a:t>。</a:t>
            </a:r>
            <a:endParaRPr lang="en-US" altLang="zh-TW" dirty="0" smtClean="0"/>
          </a:p>
          <a:p>
            <a:r>
              <a:rPr lang="en-US" altLang="zh-TW" dirty="0" smtClean="0"/>
              <a:t>LSA </a:t>
            </a:r>
            <a:r>
              <a:rPr lang="zh-TW" altLang="en-US" dirty="0"/>
              <a:t>雖可提升頻譜利用，但在實際運作上需建立</a:t>
            </a:r>
            <a:r>
              <a:rPr lang="zh-TW" altLang="en-US" dirty="0" smtClean="0"/>
              <a:t>資料庫</a:t>
            </a:r>
            <a:r>
              <a:rPr lang="zh-TW" altLang="en-US" dirty="0"/>
              <a:t>以利不同系統共存與避開干擾</a:t>
            </a:r>
            <a:r>
              <a:rPr lang="zh-TW" altLang="en-US" dirty="0" smtClean="0"/>
              <a:t>。</a:t>
            </a:r>
            <a:endParaRPr lang="zh-TW" altLang="en-US" dirty="0"/>
          </a:p>
        </p:txBody>
      </p:sp>
    </p:spTree>
    <p:extLst>
      <p:ext uri="{BB962C8B-B14F-4D97-AF65-F5344CB8AC3E}">
        <p14:creationId xmlns:p14="http://schemas.microsoft.com/office/powerpoint/2010/main" val="552899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509428" y="469437"/>
            <a:ext cx="8922250" cy="4351338"/>
          </a:xfrm>
        </p:spPr>
        <p:txBody>
          <a:bodyPr>
            <a:normAutofit/>
          </a:bodyPr>
          <a:lstStyle/>
          <a:p>
            <a:r>
              <a:rPr lang="en-US" altLang="zh-TW" dirty="0" smtClean="0">
                <a:solidFill>
                  <a:srgbClr val="0070C0"/>
                </a:solidFill>
              </a:rPr>
              <a:t>LTE-U(</a:t>
            </a:r>
            <a:r>
              <a:rPr lang="zh-TW" altLang="en-US" dirty="0" smtClean="0">
                <a:solidFill>
                  <a:srgbClr val="0070C0"/>
                </a:solidFill>
              </a:rPr>
              <a:t>免執照</a:t>
            </a:r>
            <a:r>
              <a:rPr lang="en-US" altLang="zh-TW" dirty="0" smtClean="0">
                <a:solidFill>
                  <a:srgbClr val="0070C0"/>
                </a:solidFill>
              </a:rPr>
              <a:t>LTE)</a:t>
            </a:r>
            <a:r>
              <a:rPr lang="zh-TW" altLang="en-US" dirty="0" smtClean="0"/>
              <a:t>主要是使用免執照頻段，以擴增現行無線通訊的可用頻譜。由於</a:t>
            </a:r>
            <a:r>
              <a:rPr lang="en-US" altLang="zh-TW" dirty="0" smtClean="0"/>
              <a:t>LTE-U</a:t>
            </a:r>
            <a:r>
              <a:rPr lang="zh-TW" altLang="en-US" dirty="0" smtClean="0"/>
              <a:t>是將</a:t>
            </a:r>
            <a:r>
              <a:rPr lang="en-US" altLang="zh-TW" dirty="0" smtClean="0"/>
              <a:t>LTE </a:t>
            </a:r>
            <a:r>
              <a:rPr lang="zh-TW" altLang="en-US" dirty="0" smtClean="0"/>
              <a:t>與現行免執照</a:t>
            </a:r>
            <a:r>
              <a:rPr lang="en-US" altLang="zh-TW" dirty="0" smtClean="0"/>
              <a:t>Wi-Fi </a:t>
            </a:r>
            <a:r>
              <a:rPr lang="zh-TW" altLang="en-US" dirty="0" smtClean="0"/>
              <a:t>用戶一起使用免執照之頻段，如</a:t>
            </a:r>
            <a:r>
              <a:rPr lang="en-US" altLang="zh-TW" dirty="0" smtClean="0"/>
              <a:t>2.4GHz</a:t>
            </a:r>
            <a:r>
              <a:rPr lang="zh-TW" altLang="en-US" dirty="0" smtClean="0"/>
              <a:t>，</a:t>
            </a:r>
            <a:r>
              <a:rPr lang="en-US" altLang="zh-TW" dirty="0" smtClean="0"/>
              <a:t>5GHz</a:t>
            </a:r>
            <a:r>
              <a:rPr lang="zh-TW" altLang="en-US" dirty="0" smtClean="0"/>
              <a:t>，故系統共存及頻譜乾淨度應納入考量。</a:t>
            </a:r>
            <a:endParaRPr lang="en-US" altLang="zh-TW" dirty="0" smtClean="0">
              <a:solidFill>
                <a:srgbClr val="0070C0"/>
              </a:solidFill>
            </a:endParaRPr>
          </a:p>
        </p:txBody>
      </p:sp>
      <p:pic>
        <p:nvPicPr>
          <p:cNvPr id="5" name="圖片 4"/>
          <p:cNvPicPr>
            <a:picLocks noChangeAspect="1"/>
          </p:cNvPicPr>
          <p:nvPr/>
        </p:nvPicPr>
        <p:blipFill>
          <a:blip r:embed="rId2"/>
          <a:stretch>
            <a:fillRect/>
          </a:stretch>
        </p:blipFill>
        <p:spPr>
          <a:xfrm>
            <a:off x="5322014" y="2311685"/>
            <a:ext cx="7051666" cy="4186518"/>
          </a:xfrm>
          <a:prstGeom prst="rect">
            <a:avLst/>
          </a:prstGeom>
        </p:spPr>
      </p:pic>
      <p:sp>
        <p:nvSpPr>
          <p:cNvPr id="6" name="矩形 5"/>
          <p:cNvSpPr/>
          <p:nvPr/>
        </p:nvSpPr>
        <p:spPr>
          <a:xfrm>
            <a:off x="465167" y="2311685"/>
            <a:ext cx="4505386" cy="3539430"/>
          </a:xfrm>
          <a:prstGeom prst="rect">
            <a:avLst/>
          </a:prstGeom>
        </p:spPr>
        <p:txBody>
          <a:bodyPr wrap="square">
            <a:spAutoFit/>
          </a:bodyPr>
          <a:lstStyle/>
          <a:p>
            <a:pPr marL="457200" indent="-457200">
              <a:buFont typeface="Arial" panose="020B0604020202020204" pitchFamily="34" charset="0"/>
              <a:buChar char="•"/>
            </a:pPr>
            <a:r>
              <a:rPr lang="en-US" altLang="zh-TW" sz="2800" dirty="0">
                <a:solidFill>
                  <a:srgbClr val="0070C0"/>
                </a:solidFill>
              </a:rPr>
              <a:t>LAA(LTE </a:t>
            </a:r>
            <a:r>
              <a:rPr lang="zh-TW" altLang="en-US" sz="2800" dirty="0">
                <a:solidFill>
                  <a:srgbClr val="0070C0"/>
                </a:solidFill>
              </a:rPr>
              <a:t>授權輔助接入</a:t>
            </a:r>
            <a:r>
              <a:rPr lang="en-US" altLang="zh-TW" sz="2800" dirty="0" smtClean="0">
                <a:solidFill>
                  <a:srgbClr val="0070C0"/>
                </a:solidFill>
              </a:rPr>
              <a:t>)</a:t>
            </a:r>
            <a:r>
              <a:rPr lang="zh-TW" altLang="en-US" sz="2800" dirty="0" smtClean="0"/>
              <a:t> 結合</a:t>
            </a:r>
            <a:r>
              <a:rPr lang="en-US" altLang="zh-TW" sz="2800" dirty="0"/>
              <a:t>LTE </a:t>
            </a:r>
            <a:r>
              <a:rPr lang="zh-TW" altLang="en-US" sz="2800" dirty="0"/>
              <a:t>國際通用頻段，以取得更多可用頻譜資源，利用其較低的頻譜使用成本，加速小型基站的佈建，以解決頻段日益擁擠的問題，並滿足</a:t>
            </a:r>
            <a:r>
              <a:rPr lang="en-US" altLang="zh-TW" sz="2800" dirty="0"/>
              <a:t>5G </a:t>
            </a:r>
            <a:r>
              <a:rPr lang="zh-TW" altLang="en-US" sz="2800" dirty="0"/>
              <a:t>網發展需求。</a:t>
            </a:r>
            <a:endParaRPr lang="en-US" altLang="zh-TW" sz="2800" dirty="0"/>
          </a:p>
        </p:txBody>
      </p:sp>
    </p:spTree>
    <p:extLst>
      <p:ext uri="{BB962C8B-B14F-4D97-AF65-F5344CB8AC3E}">
        <p14:creationId xmlns:p14="http://schemas.microsoft.com/office/powerpoint/2010/main" val="2384088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stretch>
            <a:fillRect/>
          </a:stretch>
        </p:blipFill>
        <p:spPr>
          <a:xfrm>
            <a:off x="69653" y="244069"/>
            <a:ext cx="12052694" cy="6369861"/>
          </a:xfrm>
          <a:prstGeom prst="rect">
            <a:avLst/>
          </a:prstGeom>
        </p:spPr>
      </p:pic>
    </p:spTree>
    <p:extLst>
      <p:ext uri="{BB962C8B-B14F-4D97-AF65-F5344CB8AC3E}">
        <p14:creationId xmlns:p14="http://schemas.microsoft.com/office/powerpoint/2010/main" val="77005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197796" y="1900719"/>
            <a:ext cx="9179103" cy="5118725"/>
          </a:xfrm>
        </p:spPr>
        <p:txBody>
          <a:bodyPr>
            <a:noAutofit/>
          </a:bodyPr>
          <a:lstStyle/>
          <a:p>
            <a:r>
              <a:rPr lang="zh-TW" altLang="en-US" sz="3200" dirty="0" smtClean="0"/>
              <a:t>現行</a:t>
            </a:r>
            <a:r>
              <a:rPr lang="zh-TW" altLang="en-US" sz="3200" dirty="0"/>
              <a:t>的</a:t>
            </a:r>
            <a:r>
              <a:rPr lang="en-US" altLang="zh-TW" sz="3200" dirty="0"/>
              <a:t>Wi-Fi </a:t>
            </a:r>
            <a:r>
              <a:rPr lang="zh-TW" altLang="en-US" sz="3200" dirty="0"/>
              <a:t>有</a:t>
            </a:r>
            <a:r>
              <a:rPr lang="en-US" altLang="zh-TW" sz="3200" dirty="0"/>
              <a:t>CSMA/CA (Carrier sense multiple access/collision avoidance ) </a:t>
            </a:r>
            <a:r>
              <a:rPr lang="zh-TW" altLang="en-US" sz="3200" dirty="0"/>
              <a:t>的</a:t>
            </a:r>
            <a:r>
              <a:rPr lang="zh-TW" altLang="en-US" sz="3200" dirty="0" smtClean="0"/>
              <a:t>機制，將</a:t>
            </a:r>
            <a:r>
              <a:rPr lang="en-US" altLang="zh-TW" sz="3200" dirty="0"/>
              <a:t>Wi-Fi </a:t>
            </a:r>
            <a:r>
              <a:rPr lang="zh-TW" altLang="en-US" sz="3200" dirty="0"/>
              <a:t>和</a:t>
            </a:r>
            <a:r>
              <a:rPr lang="en-US" altLang="zh-TW" sz="3200" dirty="0" smtClean="0"/>
              <a:t>LTE</a:t>
            </a:r>
            <a:r>
              <a:rPr lang="zh-TW" altLang="en-US" sz="3200" dirty="0" smtClean="0"/>
              <a:t>放在</a:t>
            </a:r>
            <a:r>
              <a:rPr lang="zh-TW" altLang="en-US" sz="3200" dirty="0"/>
              <a:t>同一個頻段，</a:t>
            </a:r>
            <a:r>
              <a:rPr lang="en-US" altLang="zh-TW" sz="3200" dirty="0"/>
              <a:t>LTE </a:t>
            </a:r>
            <a:r>
              <a:rPr lang="zh-TW" altLang="en-US" sz="3200" dirty="0"/>
              <a:t>會直接佔用整個免執照頻段，讓</a:t>
            </a:r>
            <a:r>
              <a:rPr lang="en-US" altLang="zh-TW" sz="3200" dirty="0"/>
              <a:t>Wi-Fi </a:t>
            </a:r>
            <a:r>
              <a:rPr lang="zh-TW" altLang="en-US" sz="3200" dirty="0"/>
              <a:t>一直偵測到此通道持續有人在</a:t>
            </a:r>
            <a:r>
              <a:rPr lang="zh-TW" altLang="en-US" sz="3200" dirty="0" smtClean="0"/>
              <a:t>使用。</a:t>
            </a:r>
            <a:endParaRPr lang="en-US" altLang="zh-TW" sz="3200" dirty="0" smtClean="0"/>
          </a:p>
          <a:p>
            <a:r>
              <a:rPr lang="zh-TW" altLang="en-US" sz="3200" dirty="0" smtClean="0"/>
              <a:t>其</a:t>
            </a:r>
            <a:r>
              <a:rPr lang="zh-TW" altLang="en-US" sz="3200" dirty="0"/>
              <a:t>緩解方法主要包括靈活調整頻譜存取、協調</a:t>
            </a:r>
            <a:r>
              <a:rPr lang="en-US" altLang="zh-TW" sz="3200" dirty="0" smtClean="0"/>
              <a:t>LTE-U</a:t>
            </a:r>
            <a:r>
              <a:rPr lang="zh-TW" altLang="en-US" sz="3200" dirty="0" smtClean="0"/>
              <a:t>與</a:t>
            </a:r>
            <a:r>
              <a:rPr lang="en-US" altLang="zh-TW" sz="3200" dirty="0"/>
              <a:t>Wi-Fi </a:t>
            </a:r>
            <a:r>
              <a:rPr lang="zh-TW" altLang="en-US" sz="3200" dirty="0"/>
              <a:t>通道的分配、干擾協調技術</a:t>
            </a:r>
            <a:r>
              <a:rPr lang="en-US" altLang="zh-TW" sz="3200" dirty="0"/>
              <a:t>(</a:t>
            </a:r>
            <a:r>
              <a:rPr lang="zh-TW" altLang="en-US" sz="3200" dirty="0"/>
              <a:t>如空白的子訊框技術、功率控制</a:t>
            </a:r>
            <a:r>
              <a:rPr lang="en-US" altLang="zh-TW" sz="3200" dirty="0"/>
              <a:t>)</a:t>
            </a:r>
            <a:r>
              <a:rPr lang="zh-TW" altLang="en-US" sz="3200" dirty="0"/>
              <a:t>等。</a:t>
            </a:r>
            <a:endParaRPr lang="en-US" altLang="zh-TW" sz="3200" dirty="0" smtClean="0"/>
          </a:p>
          <a:p>
            <a:endParaRPr lang="en-US" altLang="zh-TW" sz="3200" dirty="0" smtClean="0"/>
          </a:p>
          <a:p>
            <a:endParaRPr lang="zh-TW" altLang="en-US" sz="3200" dirty="0" smtClean="0"/>
          </a:p>
          <a:p>
            <a:endParaRPr lang="zh-TW" altLang="en-US" sz="3200" dirty="0"/>
          </a:p>
        </p:txBody>
      </p:sp>
      <p:sp>
        <p:nvSpPr>
          <p:cNvPr id="5" name="標題 1"/>
          <p:cNvSpPr>
            <a:spLocks noGrp="1"/>
          </p:cNvSpPr>
          <p:nvPr>
            <p:ph type="title"/>
          </p:nvPr>
        </p:nvSpPr>
        <p:spPr>
          <a:xfrm>
            <a:off x="838200" y="365125"/>
            <a:ext cx="10515600" cy="1325563"/>
          </a:xfrm>
        </p:spPr>
        <p:txBody>
          <a:bodyPr/>
          <a:lstStyle/>
          <a:p>
            <a:r>
              <a:rPr lang="en-US" altLang="zh-TW" dirty="0" err="1" smtClean="0"/>
              <a:t>WiFi</a:t>
            </a:r>
            <a:r>
              <a:rPr lang="zh-TW" altLang="en-US" dirty="0" smtClean="0"/>
              <a:t>與</a:t>
            </a:r>
            <a:r>
              <a:rPr lang="en-US" altLang="zh-TW" dirty="0" smtClean="0"/>
              <a:t>LTE</a:t>
            </a:r>
            <a:r>
              <a:rPr lang="zh-TW" altLang="en-US" dirty="0" smtClean="0"/>
              <a:t>技術</a:t>
            </a:r>
            <a:r>
              <a:rPr lang="zh-TW" altLang="en-US" dirty="0"/>
              <a:t>相容問題</a:t>
            </a:r>
          </a:p>
        </p:txBody>
      </p:sp>
    </p:spTree>
    <p:extLst>
      <p:ext uri="{BB962C8B-B14F-4D97-AF65-F5344CB8AC3E}">
        <p14:creationId xmlns:p14="http://schemas.microsoft.com/office/powerpoint/2010/main" val="2494334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1097864" y="2390911"/>
            <a:ext cx="10345594" cy="3991532"/>
          </a:xfrm>
          <a:prstGeom prst="rect">
            <a:avLst/>
          </a:prstGeom>
        </p:spPr>
      </p:pic>
      <p:sp>
        <p:nvSpPr>
          <p:cNvPr id="2" name="標題 1"/>
          <p:cNvSpPr>
            <a:spLocks noGrp="1"/>
          </p:cNvSpPr>
          <p:nvPr>
            <p:ph type="title"/>
          </p:nvPr>
        </p:nvSpPr>
        <p:spPr/>
        <p:txBody>
          <a:bodyPr/>
          <a:lstStyle/>
          <a:p>
            <a:r>
              <a:rPr lang="zh-TW" altLang="en-US" dirty="0"/>
              <a:t>五、毫米波</a:t>
            </a:r>
            <a:r>
              <a:rPr lang="en-US" altLang="zh-TW" dirty="0"/>
              <a:t>(Millimeter Wave, </a:t>
            </a:r>
            <a:r>
              <a:rPr lang="en-US" altLang="zh-TW" dirty="0" err="1"/>
              <a:t>mmWave</a:t>
            </a:r>
            <a:r>
              <a:rPr lang="en-US" altLang="zh-TW" dirty="0"/>
              <a:t>)</a:t>
            </a:r>
            <a:endParaRPr lang="zh-TW" altLang="en-US" dirty="0"/>
          </a:p>
        </p:txBody>
      </p:sp>
      <p:sp>
        <p:nvSpPr>
          <p:cNvPr id="3" name="內容版面配置區 2"/>
          <p:cNvSpPr>
            <a:spLocks noGrp="1"/>
          </p:cNvSpPr>
          <p:nvPr>
            <p:ph idx="1"/>
          </p:nvPr>
        </p:nvSpPr>
        <p:spPr>
          <a:xfrm>
            <a:off x="838200" y="1784529"/>
            <a:ext cx="10515600" cy="4351338"/>
          </a:xfrm>
        </p:spPr>
        <p:txBody>
          <a:bodyPr/>
          <a:lstStyle/>
          <a:p>
            <a:r>
              <a:rPr lang="zh-TW" altLang="en-US" dirty="0"/>
              <a:t>毫米波通訊技術被</a:t>
            </a:r>
            <a:r>
              <a:rPr lang="zh-TW" altLang="en-US" dirty="0" smtClean="0"/>
              <a:t>視為未來</a:t>
            </a:r>
            <a:r>
              <a:rPr lang="zh-TW" altLang="en-US" dirty="0"/>
              <a:t>解決高頻寬傳輸解決方案之一</a:t>
            </a:r>
          </a:p>
        </p:txBody>
      </p:sp>
    </p:spTree>
    <p:extLst>
      <p:ext uri="{BB962C8B-B14F-4D97-AF65-F5344CB8AC3E}">
        <p14:creationId xmlns:p14="http://schemas.microsoft.com/office/powerpoint/2010/main" val="581438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毫米波傳播特性</a:t>
            </a:r>
          </a:p>
        </p:txBody>
      </p:sp>
      <p:sp>
        <p:nvSpPr>
          <p:cNvPr id="3" name="內容版面配置區 2"/>
          <p:cNvSpPr>
            <a:spLocks noGrp="1"/>
          </p:cNvSpPr>
          <p:nvPr>
            <p:ph idx="1"/>
          </p:nvPr>
        </p:nvSpPr>
        <p:spPr/>
        <p:txBody>
          <a:bodyPr/>
          <a:lstStyle/>
          <a:p>
            <a:r>
              <a:rPr lang="zh-TW" altLang="en-US" dirty="0" smtClean="0"/>
              <a:t>自由</a:t>
            </a:r>
            <a:r>
              <a:rPr lang="zh-TW" altLang="en-US" dirty="0"/>
              <a:t>空間傳播</a:t>
            </a:r>
            <a:r>
              <a:rPr lang="en-US" altLang="zh-TW" dirty="0"/>
              <a:t>(Free space propagation</a:t>
            </a:r>
            <a:r>
              <a:rPr lang="en-US" altLang="zh-TW" dirty="0" smtClean="0"/>
              <a:t>)</a:t>
            </a:r>
          </a:p>
          <a:p>
            <a:r>
              <a:rPr lang="zh-TW" altLang="en-US" dirty="0" smtClean="0"/>
              <a:t>大氣</a:t>
            </a:r>
            <a:r>
              <a:rPr lang="zh-TW" altLang="en-US" dirty="0"/>
              <a:t>吸收損耗</a:t>
            </a:r>
          </a:p>
          <a:p>
            <a:r>
              <a:rPr lang="zh-TW" altLang="en-US" dirty="0" smtClean="0"/>
              <a:t>降雨</a:t>
            </a:r>
            <a:r>
              <a:rPr lang="zh-TW" altLang="en-US" dirty="0"/>
              <a:t>衰減</a:t>
            </a:r>
          </a:p>
          <a:p>
            <a:endParaRPr lang="en-US" altLang="zh-TW" dirty="0"/>
          </a:p>
          <a:p>
            <a:endParaRPr lang="zh-TW" altLang="en-US" dirty="0"/>
          </a:p>
        </p:txBody>
      </p:sp>
    </p:spTree>
    <p:extLst>
      <p:ext uri="{BB962C8B-B14F-4D97-AF65-F5344CB8AC3E}">
        <p14:creationId xmlns:p14="http://schemas.microsoft.com/office/powerpoint/2010/main" val="35035661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毫米波的優勢</a:t>
            </a:r>
          </a:p>
        </p:txBody>
      </p:sp>
      <p:sp>
        <p:nvSpPr>
          <p:cNvPr id="3" name="內容版面配置區 2"/>
          <p:cNvSpPr>
            <a:spLocks noGrp="1"/>
          </p:cNvSpPr>
          <p:nvPr>
            <p:ph idx="1"/>
          </p:nvPr>
        </p:nvSpPr>
        <p:spPr/>
        <p:txBody>
          <a:bodyPr>
            <a:noAutofit/>
          </a:bodyPr>
          <a:lstStyle/>
          <a:p>
            <a:r>
              <a:rPr lang="zh-TW" altLang="en-US" dirty="0"/>
              <a:t>毫米波快速衰減的特性，剛好符合密集都會地區頻率複用的</a:t>
            </a:r>
            <a:r>
              <a:rPr lang="zh-TW" altLang="en-US" dirty="0" smtClean="0"/>
              <a:t>需求。</a:t>
            </a:r>
            <a:endParaRPr lang="zh-TW" altLang="en-US" dirty="0"/>
          </a:p>
          <a:p>
            <a:r>
              <a:rPr lang="zh-TW" altLang="en-US" dirty="0" smtClean="0"/>
              <a:t>由於</a:t>
            </a:r>
            <a:r>
              <a:rPr lang="zh-TW" altLang="en-US" dirty="0"/>
              <a:t>毫米波的短波長特性，使得傳接收端允許配置大型的天線陣列，藉此得到更</a:t>
            </a:r>
            <a:r>
              <a:rPr lang="zh-TW" altLang="en-US" dirty="0" smtClean="0"/>
              <a:t>高的</a:t>
            </a:r>
            <a:r>
              <a:rPr lang="zh-TW" altLang="en-US" dirty="0"/>
              <a:t>波束增益</a:t>
            </a:r>
            <a:r>
              <a:rPr lang="en-US" altLang="zh-TW" dirty="0"/>
              <a:t>(Beamforming gain)</a:t>
            </a:r>
            <a:r>
              <a:rPr lang="zh-TW" altLang="en-US" dirty="0"/>
              <a:t>，不僅能有效對抗因大氣吸收和降雨所帶來的損耗，更能</a:t>
            </a:r>
            <a:r>
              <a:rPr lang="zh-TW" altLang="en-US" dirty="0" smtClean="0"/>
              <a:t>降低鄰近</a:t>
            </a:r>
            <a:r>
              <a:rPr lang="zh-TW" altLang="en-US" dirty="0"/>
              <a:t>基地台彼此間的</a:t>
            </a:r>
            <a:r>
              <a:rPr lang="zh-TW" altLang="en-US" dirty="0" smtClean="0"/>
              <a:t>干擾</a:t>
            </a:r>
            <a:endParaRPr lang="en-US" altLang="zh-TW" dirty="0"/>
          </a:p>
          <a:p>
            <a:r>
              <a:rPr lang="zh-TW" altLang="en-US" dirty="0" smtClean="0"/>
              <a:t>毫米波</a:t>
            </a:r>
            <a:r>
              <a:rPr lang="zh-TW" altLang="en-US" dirty="0"/>
              <a:t>基地台也因此得以佈建得更加密集，以解決傳統基地台</a:t>
            </a:r>
            <a:r>
              <a:rPr lang="zh-TW" altLang="en-US" dirty="0" smtClean="0"/>
              <a:t>在細胞</a:t>
            </a:r>
            <a:r>
              <a:rPr lang="zh-TW" altLang="en-US" dirty="0"/>
              <a:t>邊緣信號品質不佳的問題。</a:t>
            </a:r>
          </a:p>
        </p:txBody>
      </p:sp>
    </p:spTree>
    <p:extLst>
      <p:ext uri="{BB962C8B-B14F-4D97-AF65-F5344CB8AC3E}">
        <p14:creationId xmlns:p14="http://schemas.microsoft.com/office/powerpoint/2010/main" val="9171265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六、網路功能虛擬化</a:t>
            </a:r>
            <a:r>
              <a:rPr lang="en-US" altLang="zh-TW" dirty="0"/>
              <a:t>(Network Function Virtualization, NFV)</a:t>
            </a:r>
            <a:endParaRPr lang="zh-TW" altLang="en-US" dirty="0"/>
          </a:p>
        </p:txBody>
      </p:sp>
      <p:sp>
        <p:nvSpPr>
          <p:cNvPr id="3" name="內容版面配置區 2"/>
          <p:cNvSpPr>
            <a:spLocks noGrp="1"/>
          </p:cNvSpPr>
          <p:nvPr>
            <p:ph idx="1"/>
          </p:nvPr>
        </p:nvSpPr>
        <p:spPr/>
        <p:txBody>
          <a:bodyPr>
            <a:normAutofit/>
          </a:bodyPr>
          <a:lstStyle/>
          <a:p>
            <a:r>
              <a:rPr lang="zh-TW" altLang="en-US" dirty="0" smtClean="0"/>
              <a:t>以</a:t>
            </a:r>
            <a:r>
              <a:rPr lang="zh-TW" altLang="en-US" dirty="0"/>
              <a:t>軟體模擬各種專用網路設備功能的網路功能虛擬</a:t>
            </a:r>
            <a:r>
              <a:rPr lang="zh-TW" altLang="en-US" dirty="0" smtClean="0"/>
              <a:t>化</a:t>
            </a:r>
            <a:endParaRPr lang="en-US" altLang="zh-TW" dirty="0" smtClean="0"/>
          </a:p>
          <a:p>
            <a:r>
              <a:rPr lang="zh-TW" altLang="en-US" dirty="0" smtClean="0"/>
              <a:t>如將</a:t>
            </a:r>
            <a:r>
              <a:rPr lang="en-US" altLang="zh-TW" dirty="0" smtClean="0"/>
              <a:t>NAT </a:t>
            </a:r>
            <a:r>
              <a:rPr lang="en-US" altLang="zh-TW" dirty="0"/>
              <a:t>(Network Address Translation) </a:t>
            </a:r>
            <a:r>
              <a:rPr lang="zh-TW" altLang="en-US" dirty="0"/>
              <a:t>、防火牆、網路入侵偵測∕防禦</a:t>
            </a:r>
            <a:r>
              <a:rPr lang="en-US" altLang="zh-TW" dirty="0"/>
              <a:t>(IDS/IPS)</a:t>
            </a:r>
            <a:r>
              <a:rPr lang="zh-TW" altLang="en-US" dirty="0"/>
              <a:t>、網域名稱</a:t>
            </a:r>
            <a:r>
              <a:rPr lang="zh-TW" altLang="en-US" dirty="0" smtClean="0"/>
              <a:t>服務</a:t>
            </a:r>
            <a:r>
              <a:rPr lang="en-US" altLang="zh-TW" dirty="0"/>
              <a:t>(DNS</a:t>
            </a:r>
            <a:r>
              <a:rPr lang="zh-TW" altLang="en-US" dirty="0"/>
              <a:t>）、網站快取等網路功能，從專屬的硬體設備當中脫離，讓它們可以在軟體中執行。</a:t>
            </a:r>
          </a:p>
          <a:p>
            <a:r>
              <a:rPr lang="zh-TW" altLang="en-US" dirty="0"/>
              <a:t>設計上，</a:t>
            </a:r>
            <a:r>
              <a:rPr lang="en-US" altLang="zh-TW" dirty="0"/>
              <a:t>NFV </a:t>
            </a:r>
            <a:r>
              <a:rPr lang="zh-TW" altLang="en-US" dirty="0"/>
              <a:t>是用來整併網路元件，並且能將這些網路元件的功能提供出去，以支援虛擬</a:t>
            </a:r>
            <a:r>
              <a:rPr lang="zh-TW" altLang="en-US" dirty="0" smtClean="0"/>
              <a:t>化基礎</a:t>
            </a:r>
            <a:r>
              <a:rPr lang="zh-TW" altLang="en-US" dirty="0"/>
              <a:t>架構，包括受到虛擬化的伺服器、儲存，甚至</a:t>
            </a:r>
            <a:r>
              <a:rPr lang="zh-TW" altLang="en-US" dirty="0" smtClean="0"/>
              <a:t>網路</a:t>
            </a:r>
            <a:endParaRPr lang="en-US" altLang="zh-TW" dirty="0" smtClean="0"/>
          </a:p>
          <a:p>
            <a:r>
              <a:rPr lang="zh-TW" altLang="en-US" dirty="0" smtClean="0"/>
              <a:t>當中</a:t>
            </a:r>
            <a:r>
              <a:rPr lang="zh-TW" altLang="en-US" dirty="0"/>
              <a:t>運用了標準的</a:t>
            </a:r>
            <a:r>
              <a:rPr lang="en-US" altLang="zh-TW" dirty="0"/>
              <a:t>IT </a:t>
            </a:r>
            <a:r>
              <a:rPr lang="zh-TW" altLang="en-US" dirty="0"/>
              <a:t>虛擬化技術，</a:t>
            </a:r>
            <a:r>
              <a:rPr lang="zh-TW" altLang="en-US" dirty="0" smtClean="0"/>
              <a:t>能執行</a:t>
            </a:r>
            <a:r>
              <a:rPr lang="zh-TW" altLang="en-US" dirty="0"/>
              <a:t>在高容量的伺服器、交換器與儲存硬體設備，以便虛擬化網路相關的功能。</a:t>
            </a:r>
          </a:p>
        </p:txBody>
      </p:sp>
    </p:spTree>
    <p:extLst>
      <p:ext uri="{BB962C8B-B14F-4D97-AF65-F5344CB8AC3E}">
        <p14:creationId xmlns:p14="http://schemas.microsoft.com/office/powerpoint/2010/main" val="25645321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4376465" y="2089188"/>
            <a:ext cx="7367753" cy="4222712"/>
          </a:xfrm>
          <a:prstGeom prst="rect">
            <a:avLst/>
          </a:prstGeom>
        </p:spPr>
      </p:pic>
      <p:sp>
        <p:nvSpPr>
          <p:cNvPr id="2" name="標題 1"/>
          <p:cNvSpPr>
            <a:spLocks noGrp="1"/>
          </p:cNvSpPr>
          <p:nvPr>
            <p:ph type="title"/>
          </p:nvPr>
        </p:nvSpPr>
        <p:spPr/>
        <p:txBody>
          <a:bodyPr/>
          <a:lstStyle/>
          <a:p>
            <a:r>
              <a:rPr lang="zh-TW" altLang="en-US" dirty="0"/>
              <a:t>七、智慧型裝置</a:t>
            </a:r>
            <a:r>
              <a:rPr lang="en-US" altLang="zh-TW" dirty="0"/>
              <a:t>(Smart Device)</a:t>
            </a:r>
            <a:endParaRPr lang="zh-TW" altLang="en-US" dirty="0"/>
          </a:p>
        </p:txBody>
      </p:sp>
      <p:sp>
        <p:nvSpPr>
          <p:cNvPr id="3" name="內容版面配置區 2"/>
          <p:cNvSpPr>
            <a:spLocks noGrp="1"/>
          </p:cNvSpPr>
          <p:nvPr>
            <p:ph idx="1"/>
          </p:nvPr>
        </p:nvSpPr>
        <p:spPr>
          <a:xfrm>
            <a:off x="838200" y="1825625"/>
            <a:ext cx="4555733" cy="4351338"/>
          </a:xfrm>
        </p:spPr>
        <p:txBody>
          <a:bodyPr/>
          <a:lstStyle/>
          <a:p>
            <a:r>
              <a:rPr lang="en-US" altLang="zh-TW" dirty="0"/>
              <a:t>D2D </a:t>
            </a:r>
            <a:r>
              <a:rPr lang="zh-TW" altLang="en-US" dirty="0" smtClean="0"/>
              <a:t>通訊</a:t>
            </a:r>
            <a:r>
              <a:rPr lang="en-US" altLang="zh-TW" dirty="0" smtClean="0"/>
              <a:t>:</a:t>
            </a:r>
            <a:r>
              <a:rPr lang="zh-TW" altLang="en-US" dirty="0"/>
              <a:t>指無線裝置間不透過基地台的協調傳送，直接進行通訊的技術</a:t>
            </a:r>
          </a:p>
        </p:txBody>
      </p:sp>
    </p:spTree>
    <p:extLst>
      <p:ext uri="{BB962C8B-B14F-4D97-AF65-F5344CB8AC3E}">
        <p14:creationId xmlns:p14="http://schemas.microsoft.com/office/powerpoint/2010/main" val="30036606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3958371" y="1564402"/>
            <a:ext cx="8041845" cy="4276457"/>
          </a:xfrm>
          <a:prstGeom prst="rect">
            <a:avLst/>
          </a:prstGeom>
        </p:spPr>
      </p:pic>
      <p:sp>
        <p:nvSpPr>
          <p:cNvPr id="3" name="內容版面配置區 2"/>
          <p:cNvSpPr>
            <a:spLocks noGrp="1"/>
          </p:cNvSpPr>
          <p:nvPr>
            <p:ph idx="1"/>
          </p:nvPr>
        </p:nvSpPr>
        <p:spPr>
          <a:xfrm>
            <a:off x="427234" y="1650965"/>
            <a:ext cx="3887912" cy="4351338"/>
          </a:xfrm>
        </p:spPr>
        <p:txBody>
          <a:bodyPr/>
          <a:lstStyle/>
          <a:p>
            <a:r>
              <a:rPr lang="en-US" altLang="zh-TW" dirty="0"/>
              <a:t>M2M </a:t>
            </a:r>
            <a:r>
              <a:rPr lang="zh-TW" altLang="en-US" dirty="0" smtClean="0"/>
              <a:t>通訊</a:t>
            </a:r>
            <a:r>
              <a:rPr lang="en-US" altLang="zh-TW" dirty="0" smtClean="0"/>
              <a:t>:</a:t>
            </a:r>
            <a:r>
              <a:rPr lang="zh-TW" altLang="en-US" dirty="0"/>
              <a:t>指的是機器間的數據交換，利用機器對遠端的機器進行操控與通訊。</a:t>
            </a:r>
          </a:p>
        </p:txBody>
      </p:sp>
    </p:spTree>
    <p:extLst>
      <p:ext uri="{BB962C8B-B14F-4D97-AF65-F5344CB8AC3E}">
        <p14:creationId xmlns:p14="http://schemas.microsoft.com/office/powerpoint/2010/main" val="17800939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八、全雙工無線電技術</a:t>
            </a:r>
            <a:r>
              <a:rPr lang="en-US" altLang="zh-TW" dirty="0"/>
              <a:t>(Full Duplex Radio)</a:t>
            </a:r>
            <a:endParaRPr lang="zh-TW" altLang="en-US" dirty="0"/>
          </a:p>
        </p:txBody>
      </p:sp>
      <p:sp>
        <p:nvSpPr>
          <p:cNvPr id="3" name="內容版面配置區 2"/>
          <p:cNvSpPr>
            <a:spLocks noGrp="1"/>
          </p:cNvSpPr>
          <p:nvPr>
            <p:ph idx="1"/>
          </p:nvPr>
        </p:nvSpPr>
        <p:spPr/>
        <p:txBody>
          <a:bodyPr/>
          <a:lstStyle/>
          <a:p>
            <a:r>
              <a:rPr lang="zh-TW" altLang="en-US" dirty="0"/>
              <a:t>全雙工</a:t>
            </a:r>
            <a:r>
              <a:rPr lang="en-US" altLang="zh-TW" dirty="0"/>
              <a:t>(Full duplex)</a:t>
            </a:r>
            <a:r>
              <a:rPr lang="zh-TW" altLang="en-US" dirty="0"/>
              <a:t>技術可在同時間與頻率下支援傳送與接收以增加頻</a:t>
            </a:r>
            <a:r>
              <a:rPr lang="zh-TW" altLang="en-US" dirty="0" smtClean="0"/>
              <a:t>譜效益</a:t>
            </a:r>
            <a:r>
              <a:rPr lang="zh-TW" altLang="en-US" dirty="0"/>
              <a:t>、提高數據傳輸量，是未來</a:t>
            </a:r>
            <a:r>
              <a:rPr lang="en-US" altLang="zh-TW" dirty="0"/>
              <a:t>5G </a:t>
            </a:r>
            <a:r>
              <a:rPr lang="zh-TW" altLang="en-US" dirty="0"/>
              <a:t>行動寬頻技術中重要的發展技術之一</a:t>
            </a:r>
            <a:r>
              <a:rPr lang="zh-TW" altLang="en-US" dirty="0" smtClean="0"/>
              <a:t>。</a:t>
            </a:r>
            <a:endParaRPr lang="en-US" altLang="zh-TW" dirty="0" smtClean="0"/>
          </a:p>
          <a:p>
            <a:r>
              <a:rPr lang="zh-TW" altLang="en-US" dirty="0" smtClean="0"/>
              <a:t>然而</a:t>
            </a:r>
            <a:r>
              <a:rPr lang="zh-TW" altLang="en-US" dirty="0"/>
              <a:t>，此技術待</a:t>
            </a:r>
            <a:r>
              <a:rPr lang="zh-TW" altLang="en-US" dirty="0" smtClean="0"/>
              <a:t>克服是</a:t>
            </a:r>
            <a:r>
              <a:rPr lang="zh-TW" altLang="en-US" dirty="0"/>
              <a:t>自身干擾</a:t>
            </a:r>
            <a:r>
              <a:rPr lang="en-US" altLang="zh-TW" dirty="0"/>
              <a:t>(Self-interference)</a:t>
            </a:r>
            <a:r>
              <a:rPr lang="zh-TW" altLang="en-US" dirty="0"/>
              <a:t>問題，即接收機同時接收到自身信號產生干擾，且由於傳送</a:t>
            </a:r>
            <a:r>
              <a:rPr lang="zh-TW" altLang="en-US" dirty="0" smtClean="0"/>
              <a:t>與接收</a:t>
            </a:r>
            <a:r>
              <a:rPr lang="zh-TW" altLang="en-US" dirty="0"/>
              <a:t>距離極近，此干擾信號強度較欲接收信號強度大上許多。</a:t>
            </a:r>
          </a:p>
        </p:txBody>
      </p:sp>
    </p:spTree>
    <p:extLst>
      <p:ext uri="{BB962C8B-B14F-4D97-AF65-F5344CB8AC3E}">
        <p14:creationId xmlns:p14="http://schemas.microsoft.com/office/powerpoint/2010/main" val="12210263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九、軟體定義網路</a:t>
            </a:r>
            <a:r>
              <a:rPr lang="en-US" altLang="zh-TW" dirty="0"/>
              <a:t>(Software Defined Networks, SDN)</a:t>
            </a:r>
            <a:endParaRPr lang="zh-TW" altLang="en-US" dirty="0"/>
          </a:p>
        </p:txBody>
      </p:sp>
      <p:sp>
        <p:nvSpPr>
          <p:cNvPr id="3" name="內容版面配置區 2"/>
          <p:cNvSpPr>
            <a:spLocks noGrp="1"/>
          </p:cNvSpPr>
          <p:nvPr>
            <p:ph idx="1"/>
          </p:nvPr>
        </p:nvSpPr>
        <p:spPr>
          <a:xfrm>
            <a:off x="838201" y="1825625"/>
            <a:ext cx="4155040" cy="4351338"/>
          </a:xfrm>
        </p:spPr>
        <p:txBody>
          <a:bodyPr/>
          <a:lstStyle/>
          <a:p>
            <a:r>
              <a:rPr lang="en-US" altLang="zh-TW" dirty="0" smtClean="0"/>
              <a:t>SDN </a:t>
            </a:r>
            <a:r>
              <a:rPr lang="zh-TW" altLang="en-US" dirty="0"/>
              <a:t>具以下三個特性</a:t>
            </a:r>
            <a:r>
              <a:rPr lang="en-US" altLang="zh-TW" dirty="0" smtClean="0"/>
              <a:t>:</a:t>
            </a:r>
          </a:p>
          <a:p>
            <a:pPr marL="0" indent="0">
              <a:buNone/>
            </a:pPr>
            <a:r>
              <a:rPr lang="en-US" altLang="zh-TW" dirty="0" smtClean="0"/>
              <a:t>(</a:t>
            </a:r>
            <a:r>
              <a:rPr lang="en-US" altLang="zh-TW" dirty="0"/>
              <a:t>1)</a:t>
            </a:r>
            <a:r>
              <a:rPr lang="zh-TW" altLang="en-US" dirty="0"/>
              <a:t>分離控制平面</a:t>
            </a:r>
            <a:r>
              <a:rPr lang="en-US" altLang="zh-TW" dirty="0"/>
              <a:t>(</a:t>
            </a:r>
            <a:r>
              <a:rPr lang="en-US" altLang="zh-TW" dirty="0" smtClean="0"/>
              <a:t>Control</a:t>
            </a:r>
            <a:r>
              <a:rPr lang="zh-TW" altLang="en-US" dirty="0"/>
              <a:t> </a:t>
            </a:r>
            <a:r>
              <a:rPr lang="en-US" altLang="zh-TW" dirty="0" smtClean="0"/>
              <a:t>plane</a:t>
            </a:r>
            <a:r>
              <a:rPr lang="en-US" altLang="zh-TW" dirty="0"/>
              <a:t>)</a:t>
            </a:r>
            <a:r>
              <a:rPr lang="zh-TW" altLang="en-US" dirty="0"/>
              <a:t>與數據平面</a:t>
            </a:r>
            <a:r>
              <a:rPr lang="en-US" altLang="zh-TW" dirty="0"/>
              <a:t>(Data plane)</a:t>
            </a:r>
            <a:r>
              <a:rPr lang="zh-TW" altLang="en-US" dirty="0" smtClean="0"/>
              <a:t>；</a:t>
            </a:r>
            <a:endParaRPr lang="en-US" altLang="zh-TW" dirty="0" smtClean="0"/>
          </a:p>
          <a:p>
            <a:pPr marL="0" indent="0">
              <a:buNone/>
            </a:pPr>
            <a:r>
              <a:rPr lang="en-US" altLang="zh-TW" dirty="0" smtClean="0"/>
              <a:t>(</a:t>
            </a:r>
            <a:r>
              <a:rPr lang="en-US" altLang="zh-TW" dirty="0"/>
              <a:t>2)</a:t>
            </a:r>
            <a:r>
              <a:rPr lang="zh-TW" altLang="en-US" dirty="0"/>
              <a:t>使用中央式的控制</a:t>
            </a:r>
            <a:r>
              <a:rPr lang="zh-TW" altLang="en-US" dirty="0" smtClean="0"/>
              <a:t>平面</a:t>
            </a:r>
            <a:endParaRPr lang="en-US" altLang="zh-TW" dirty="0" smtClean="0"/>
          </a:p>
          <a:p>
            <a:pPr marL="0" indent="0">
              <a:buNone/>
            </a:pPr>
            <a:r>
              <a:rPr lang="en-US" altLang="zh-TW" dirty="0" smtClean="0"/>
              <a:t>(</a:t>
            </a:r>
            <a:r>
              <a:rPr lang="en-US" altLang="zh-TW" dirty="0"/>
              <a:t>3)</a:t>
            </a:r>
            <a:r>
              <a:rPr lang="zh-TW" altLang="en-US" dirty="0"/>
              <a:t>可程式化的控制</a:t>
            </a:r>
            <a:r>
              <a:rPr lang="zh-TW" altLang="en-US" dirty="0" smtClean="0"/>
              <a:t>平面。</a:t>
            </a:r>
            <a:endParaRPr lang="zh-TW" altLang="en-US" dirty="0"/>
          </a:p>
        </p:txBody>
      </p:sp>
      <p:pic>
        <p:nvPicPr>
          <p:cNvPr id="4" name="圖片 3"/>
          <p:cNvPicPr>
            <a:picLocks noChangeAspect="1"/>
          </p:cNvPicPr>
          <p:nvPr/>
        </p:nvPicPr>
        <p:blipFill>
          <a:blip r:embed="rId3"/>
          <a:stretch>
            <a:fillRect/>
          </a:stretch>
        </p:blipFill>
        <p:spPr>
          <a:xfrm>
            <a:off x="5179335" y="1459648"/>
            <a:ext cx="7012665" cy="5083292"/>
          </a:xfrm>
          <a:prstGeom prst="rect">
            <a:avLst/>
          </a:prstGeom>
        </p:spPr>
      </p:pic>
    </p:spTree>
    <p:extLst>
      <p:ext uri="{BB962C8B-B14F-4D97-AF65-F5344CB8AC3E}">
        <p14:creationId xmlns:p14="http://schemas.microsoft.com/office/powerpoint/2010/main" val="26358581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rthogonal Frequency Division Multiplex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7646" y="1414463"/>
            <a:ext cx="5987891" cy="5443537"/>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p:txBody>
          <a:bodyPr/>
          <a:lstStyle/>
          <a:p>
            <a:r>
              <a:rPr lang="zh-TW" altLang="en-US" dirty="0"/>
              <a:t>十、非正交非同步波形</a:t>
            </a:r>
            <a:r>
              <a:rPr lang="en-US" altLang="zh-TW" dirty="0"/>
              <a:t>(Non-Orthogonal Asynchronous Waveforms)</a:t>
            </a:r>
            <a:endParaRPr lang="zh-TW" altLang="en-US" dirty="0"/>
          </a:p>
        </p:txBody>
      </p:sp>
      <p:sp>
        <p:nvSpPr>
          <p:cNvPr id="5" name="內容版面配置區 2"/>
          <p:cNvSpPr>
            <a:spLocks noGrp="1"/>
          </p:cNvSpPr>
          <p:nvPr>
            <p:ph idx="1"/>
          </p:nvPr>
        </p:nvSpPr>
        <p:spPr>
          <a:xfrm>
            <a:off x="838201" y="1825625"/>
            <a:ext cx="4155040" cy="4351338"/>
          </a:xfrm>
        </p:spPr>
        <p:txBody>
          <a:bodyPr/>
          <a:lstStyle/>
          <a:p>
            <a:r>
              <a:rPr lang="en-US" altLang="zh-TW" dirty="0"/>
              <a:t>OFDM </a:t>
            </a:r>
            <a:r>
              <a:rPr lang="zh-TW" altLang="en-US" dirty="0"/>
              <a:t>雖然在</a:t>
            </a:r>
            <a:r>
              <a:rPr lang="en-US" altLang="zh-TW" dirty="0"/>
              <a:t>4G </a:t>
            </a:r>
            <a:r>
              <a:rPr lang="zh-TW" altLang="en-US" dirty="0"/>
              <a:t>環境有不錯的表現，但是到了</a:t>
            </a:r>
            <a:r>
              <a:rPr lang="en-US" altLang="zh-TW" dirty="0"/>
              <a:t>5G </a:t>
            </a:r>
            <a:r>
              <a:rPr lang="zh-TW" altLang="en-US" dirty="0"/>
              <a:t>環境可能會無法承受大量需求，主要因為</a:t>
            </a:r>
          </a:p>
          <a:p>
            <a:r>
              <a:rPr lang="zh-TW" altLang="en-US" dirty="0"/>
              <a:t>隨機通道存取和多蜂巢細胞操作，會導致</a:t>
            </a:r>
            <a:r>
              <a:rPr lang="en-US" altLang="zh-TW" dirty="0"/>
              <a:t>OFDM </a:t>
            </a:r>
            <a:r>
              <a:rPr lang="zh-TW" altLang="en-US" dirty="0"/>
              <a:t>失去正交性，</a:t>
            </a:r>
          </a:p>
        </p:txBody>
      </p:sp>
    </p:spTree>
    <p:extLst>
      <p:ext uri="{BB962C8B-B14F-4D97-AF65-F5344CB8AC3E}">
        <p14:creationId xmlns:p14="http://schemas.microsoft.com/office/powerpoint/2010/main" val="1109229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838200" y="1708197"/>
            <a:ext cx="10515600" cy="4265219"/>
          </a:xfrm>
          <a:prstGeom prst="rect">
            <a:avLst/>
          </a:prstGeom>
        </p:spPr>
      </p:pic>
      <p:pic>
        <p:nvPicPr>
          <p:cNvPr id="5" name="圖片 4"/>
          <p:cNvPicPr>
            <a:picLocks noChangeAspect="1"/>
          </p:cNvPicPr>
          <p:nvPr/>
        </p:nvPicPr>
        <p:blipFill rotWithShape="1">
          <a:blip r:embed="rId3"/>
          <a:srcRect l="24227"/>
          <a:stretch/>
        </p:blipFill>
        <p:spPr>
          <a:xfrm>
            <a:off x="1119883" y="154113"/>
            <a:ext cx="3761495" cy="1362939"/>
          </a:xfrm>
          <a:prstGeom prst="rect">
            <a:avLst/>
          </a:prstGeom>
        </p:spPr>
      </p:pic>
    </p:spTree>
    <p:extLst>
      <p:ext uri="{BB962C8B-B14F-4D97-AF65-F5344CB8AC3E}">
        <p14:creationId xmlns:p14="http://schemas.microsoft.com/office/powerpoint/2010/main" val="9483652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1825625"/>
            <a:ext cx="5480407" cy="4351338"/>
          </a:xfrm>
        </p:spPr>
        <p:txBody>
          <a:bodyPr/>
          <a:lstStyle/>
          <a:p>
            <a:r>
              <a:rPr lang="zh-TW" altLang="en-US" dirty="0">
                <a:solidFill>
                  <a:srgbClr val="0070C0"/>
                </a:solidFill>
              </a:rPr>
              <a:t>新波形主要有三種，分別為</a:t>
            </a:r>
            <a:r>
              <a:rPr lang="en-US" altLang="zh-TW" dirty="0">
                <a:solidFill>
                  <a:srgbClr val="0070C0"/>
                </a:solidFill>
              </a:rPr>
              <a:t>UFMC, FBMC </a:t>
            </a:r>
            <a:r>
              <a:rPr lang="zh-TW" altLang="en-US" dirty="0">
                <a:solidFill>
                  <a:srgbClr val="0070C0"/>
                </a:solidFill>
              </a:rPr>
              <a:t>和</a:t>
            </a:r>
            <a:r>
              <a:rPr lang="en-US" altLang="zh-TW" dirty="0">
                <a:solidFill>
                  <a:srgbClr val="0070C0"/>
                </a:solidFill>
              </a:rPr>
              <a:t>GFMD</a:t>
            </a:r>
            <a:r>
              <a:rPr lang="en-US" altLang="zh-TW" dirty="0" smtClean="0">
                <a:solidFill>
                  <a:srgbClr val="0070C0"/>
                </a:solidFill>
              </a:rPr>
              <a:t>:</a:t>
            </a:r>
          </a:p>
          <a:p>
            <a:pPr>
              <a:buFont typeface="Wingdings" panose="05000000000000000000" pitchFamily="2" charset="2"/>
              <a:buChar char="ü"/>
            </a:pPr>
            <a:r>
              <a:rPr lang="en-US" altLang="zh-TW" dirty="0"/>
              <a:t>Universal filtered multi-carrier (UFMC): </a:t>
            </a:r>
            <a:r>
              <a:rPr lang="zh-TW" altLang="en-US" dirty="0"/>
              <a:t>主要概念為結合</a:t>
            </a:r>
            <a:r>
              <a:rPr lang="en-US" altLang="zh-TW" dirty="0"/>
              <a:t>OFDM </a:t>
            </a:r>
            <a:r>
              <a:rPr lang="zh-TW" altLang="en-US" dirty="0"/>
              <a:t>和</a:t>
            </a:r>
            <a:r>
              <a:rPr lang="en-US" altLang="zh-TW" dirty="0"/>
              <a:t>FBMC </a:t>
            </a:r>
            <a:r>
              <a:rPr lang="zh-TW" altLang="en-US" dirty="0"/>
              <a:t>的</a:t>
            </a:r>
            <a:r>
              <a:rPr lang="zh-TW" altLang="en-US" dirty="0" smtClean="0"/>
              <a:t>優點</a:t>
            </a:r>
            <a:endParaRPr lang="en-US" altLang="zh-TW" dirty="0" smtClean="0"/>
          </a:p>
          <a:p>
            <a:pPr>
              <a:buFont typeface="Wingdings" panose="05000000000000000000" pitchFamily="2" charset="2"/>
              <a:buChar char="ü"/>
            </a:pPr>
            <a:r>
              <a:rPr lang="en-US" altLang="zh-TW" dirty="0"/>
              <a:t>Filter bank multi-carrier (FBMC</a:t>
            </a:r>
            <a:r>
              <a:rPr lang="en-US" altLang="zh-TW" dirty="0" smtClean="0"/>
              <a:t>)</a:t>
            </a:r>
          </a:p>
          <a:p>
            <a:pPr>
              <a:buFont typeface="Wingdings" panose="05000000000000000000" pitchFamily="2" charset="2"/>
              <a:buChar char="ü"/>
            </a:pPr>
            <a:r>
              <a:rPr lang="en-US" altLang="zh-TW" dirty="0"/>
              <a:t>Generalized frequency-division multiplexing (GFMD</a:t>
            </a:r>
            <a:r>
              <a:rPr lang="en-US" altLang="zh-TW" dirty="0" smtClean="0"/>
              <a:t>)</a:t>
            </a:r>
            <a:endParaRPr lang="zh-TW" altLang="en-US" dirty="0"/>
          </a:p>
        </p:txBody>
      </p:sp>
      <p:pic>
        <p:nvPicPr>
          <p:cNvPr id="4" name="圖片 3"/>
          <p:cNvPicPr>
            <a:picLocks noChangeAspect="1"/>
          </p:cNvPicPr>
          <p:nvPr/>
        </p:nvPicPr>
        <p:blipFill>
          <a:blip r:embed="rId3"/>
          <a:stretch>
            <a:fillRect/>
          </a:stretch>
        </p:blipFill>
        <p:spPr>
          <a:xfrm>
            <a:off x="6244120" y="2001044"/>
            <a:ext cx="5334000" cy="4000500"/>
          </a:xfrm>
          <a:prstGeom prst="rect">
            <a:avLst/>
          </a:prstGeom>
        </p:spPr>
      </p:pic>
    </p:spTree>
    <p:extLst>
      <p:ext uri="{BB962C8B-B14F-4D97-AF65-F5344CB8AC3E}">
        <p14:creationId xmlns:p14="http://schemas.microsoft.com/office/powerpoint/2010/main" val="22492030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十一、情境感知</a:t>
            </a:r>
            <a:r>
              <a:rPr lang="en-US" altLang="zh-TW" dirty="0"/>
              <a:t>(context awareness)</a:t>
            </a:r>
            <a:endParaRPr lang="zh-TW" altLang="en-US" dirty="0"/>
          </a:p>
        </p:txBody>
      </p:sp>
      <p:sp>
        <p:nvSpPr>
          <p:cNvPr id="3" name="內容版面配置區 2"/>
          <p:cNvSpPr>
            <a:spLocks noGrp="1"/>
          </p:cNvSpPr>
          <p:nvPr>
            <p:ph idx="1"/>
          </p:nvPr>
        </p:nvSpPr>
        <p:spPr>
          <a:xfrm>
            <a:off x="838200" y="1825625"/>
            <a:ext cx="4566007" cy="4351338"/>
          </a:xfrm>
        </p:spPr>
        <p:txBody>
          <a:bodyPr>
            <a:normAutofit/>
          </a:bodyPr>
          <a:lstStyle/>
          <a:p>
            <a:r>
              <a:rPr lang="en-US" altLang="zh-TW" dirty="0"/>
              <a:t>Context-aware“ </a:t>
            </a:r>
            <a:r>
              <a:rPr lang="zh-TW" altLang="en-US" dirty="0"/>
              <a:t>一詞最早在</a:t>
            </a:r>
            <a:r>
              <a:rPr lang="en-US" altLang="zh-TW" dirty="0" smtClean="0"/>
              <a:t>1994</a:t>
            </a:r>
            <a:r>
              <a:rPr lang="zh-TW" altLang="en-US" dirty="0" smtClean="0"/>
              <a:t>年</a:t>
            </a:r>
            <a:r>
              <a:rPr lang="zh-TW" altLang="en-US" dirty="0"/>
              <a:t>被</a:t>
            </a:r>
            <a:r>
              <a:rPr lang="en-US" altLang="zh-TW" dirty="0" err="1"/>
              <a:t>Schilit</a:t>
            </a:r>
            <a:r>
              <a:rPr lang="en-US" altLang="zh-TW" dirty="0"/>
              <a:t> </a:t>
            </a:r>
            <a:r>
              <a:rPr lang="zh-TW" altLang="en-US" dirty="0"/>
              <a:t>與</a:t>
            </a:r>
            <a:r>
              <a:rPr lang="en-US" altLang="zh-TW" dirty="0" err="1"/>
              <a:t>Theimer</a:t>
            </a:r>
            <a:r>
              <a:rPr lang="en-US" altLang="zh-TW" dirty="0"/>
              <a:t> </a:t>
            </a:r>
            <a:r>
              <a:rPr lang="zh-TW" altLang="en-US" dirty="0"/>
              <a:t>等人所</a:t>
            </a:r>
            <a:r>
              <a:rPr lang="zh-TW" altLang="en-US" dirty="0" smtClean="0"/>
              <a:t>提及</a:t>
            </a:r>
            <a:endParaRPr lang="en-US" altLang="zh-TW" dirty="0" smtClean="0"/>
          </a:p>
          <a:p>
            <a:r>
              <a:rPr lang="zh-TW" altLang="en-US" dirty="0" smtClean="0"/>
              <a:t>主要運用於</a:t>
            </a:r>
            <a:r>
              <a:rPr lang="zh-TW" altLang="en-US" dirty="0"/>
              <a:t>巨量資料</a:t>
            </a:r>
            <a:r>
              <a:rPr lang="en-US" altLang="zh-TW" dirty="0"/>
              <a:t>(Big data)</a:t>
            </a:r>
            <a:r>
              <a:rPr lang="zh-TW" altLang="en-US" dirty="0"/>
              <a:t>之訊息處理上</a:t>
            </a:r>
            <a:r>
              <a:rPr lang="zh-TW" altLang="en-US" dirty="0" smtClean="0"/>
              <a:t>，如</a:t>
            </a:r>
            <a:r>
              <a:rPr lang="zh-TW" altLang="en-US" dirty="0"/>
              <a:t>物聯網及無線網路資源管理系統等</a:t>
            </a:r>
            <a:r>
              <a:rPr lang="zh-TW" altLang="en-US" dirty="0" smtClean="0"/>
              <a:t>，可</a:t>
            </a:r>
            <a:r>
              <a:rPr lang="zh-TW" altLang="en-US" dirty="0"/>
              <a:t>增進整體網路及資訊處理的效能。</a:t>
            </a:r>
          </a:p>
        </p:txBody>
      </p:sp>
      <p:pic>
        <p:nvPicPr>
          <p:cNvPr id="4" name="圖片 3"/>
          <p:cNvPicPr>
            <a:picLocks noChangeAspect="1"/>
          </p:cNvPicPr>
          <p:nvPr/>
        </p:nvPicPr>
        <p:blipFill>
          <a:blip r:embed="rId3"/>
          <a:stretch>
            <a:fillRect/>
          </a:stretch>
        </p:blipFill>
        <p:spPr>
          <a:xfrm>
            <a:off x="5866517" y="2023483"/>
            <a:ext cx="6325483" cy="4153480"/>
          </a:xfrm>
          <a:prstGeom prst="rect">
            <a:avLst/>
          </a:prstGeom>
        </p:spPr>
      </p:pic>
    </p:spTree>
    <p:extLst>
      <p:ext uri="{BB962C8B-B14F-4D97-AF65-F5344CB8AC3E}">
        <p14:creationId xmlns:p14="http://schemas.microsoft.com/office/powerpoint/2010/main" val="8058259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3"/>
          <a:stretch>
            <a:fillRect/>
          </a:stretch>
        </p:blipFill>
        <p:spPr>
          <a:xfrm>
            <a:off x="838200" y="1420831"/>
            <a:ext cx="11050542" cy="4591691"/>
          </a:xfrm>
          <a:prstGeom prst="rect">
            <a:avLst/>
          </a:prstGeom>
        </p:spPr>
      </p:pic>
    </p:spTree>
    <p:extLst>
      <p:ext uri="{BB962C8B-B14F-4D97-AF65-F5344CB8AC3E}">
        <p14:creationId xmlns:p14="http://schemas.microsoft.com/office/powerpoint/2010/main" val="16597892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1076176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6" name="內容版面配置區 5"/>
          <p:cNvSpPr>
            <a:spLocks noGrp="1"/>
          </p:cNvSpPr>
          <p:nvPr>
            <p:ph idx="1"/>
          </p:nvPr>
        </p:nvSpPr>
        <p:spPr/>
        <p:txBody>
          <a:bodyPr/>
          <a:lstStyle/>
          <a:p>
            <a:endParaRPr lang="zh-TW" altLang="en-US"/>
          </a:p>
        </p:txBody>
      </p:sp>
      <p:pic>
        <p:nvPicPr>
          <p:cNvPr id="1026" name="Picture 2" descr="一图看懂4G与5G的技术差异-技术文章-Qorvo技术社区"/>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120" y="1114104"/>
            <a:ext cx="11727759" cy="4947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8091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4662" y="1825625"/>
            <a:ext cx="8702676" cy="4351338"/>
          </a:xfrm>
        </p:spPr>
      </p:pic>
    </p:spTree>
    <p:extLst>
      <p:ext uri="{BB962C8B-B14F-4D97-AF65-F5344CB8AC3E}">
        <p14:creationId xmlns:p14="http://schemas.microsoft.com/office/powerpoint/2010/main" val="856679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435361"/>
            <a:ext cx="10515600" cy="4351338"/>
          </a:xfrm>
        </p:spPr>
        <p:txBody>
          <a:bodyPr>
            <a:noAutofit/>
          </a:bodyPr>
          <a:lstStyle/>
          <a:p>
            <a:r>
              <a:rPr lang="zh-TW" altLang="en-US" sz="3200" dirty="0"/>
              <a:t>目前，全球的行動通訊業界對於</a:t>
            </a:r>
            <a:r>
              <a:rPr lang="en-US" altLang="zh-TW" sz="3200" dirty="0"/>
              <a:t>5G </a:t>
            </a:r>
            <a:r>
              <a:rPr lang="zh-TW" altLang="en-US" sz="3200" dirty="0"/>
              <a:t>未來的發展大致可分為兩派觀點：</a:t>
            </a:r>
          </a:p>
          <a:p>
            <a:pPr marL="0" indent="0">
              <a:buNone/>
            </a:pPr>
            <a:r>
              <a:rPr lang="zh-TW" altLang="en-US" sz="3200" dirty="0"/>
              <a:t>（</a:t>
            </a:r>
            <a:r>
              <a:rPr lang="en-US" altLang="zh-TW" sz="3200" dirty="0"/>
              <a:t>1</a:t>
            </a:r>
            <a:r>
              <a:rPr lang="zh-TW" altLang="en-US" sz="3200" dirty="0"/>
              <a:t>） </a:t>
            </a:r>
            <a:r>
              <a:rPr lang="en-US" altLang="zh-TW" sz="3200" dirty="0"/>
              <a:t>5G </a:t>
            </a:r>
            <a:r>
              <a:rPr lang="zh-TW" altLang="en-US" sz="3200" dirty="0"/>
              <a:t>行動寬頻技術應以服務發展為</a:t>
            </a:r>
            <a:r>
              <a:rPr lang="zh-TW" altLang="en-US" sz="3200" dirty="0" smtClean="0"/>
              <a:t>導向</a:t>
            </a:r>
            <a:endParaRPr lang="en-US" altLang="zh-TW" sz="3200" dirty="0" smtClean="0"/>
          </a:p>
          <a:p>
            <a:pPr marL="0" indent="0">
              <a:buNone/>
            </a:pPr>
            <a:r>
              <a:rPr lang="zh-TW" altLang="en-US" sz="3200" dirty="0" smtClean="0"/>
              <a:t>未來</a:t>
            </a:r>
            <a:r>
              <a:rPr lang="zh-TW" altLang="en-US" sz="3200" dirty="0"/>
              <a:t>的</a:t>
            </a:r>
            <a:r>
              <a:rPr lang="en-US" altLang="zh-TW" sz="3200" dirty="0"/>
              <a:t>5G </a:t>
            </a:r>
            <a:r>
              <a:rPr lang="zh-TW" altLang="en-US" sz="3200" dirty="0"/>
              <a:t>行動寬頻技術應融合現有已成熟的</a:t>
            </a:r>
            <a:r>
              <a:rPr lang="en-US" altLang="zh-TW" sz="3200" dirty="0"/>
              <a:t>2G</a:t>
            </a:r>
            <a:r>
              <a:rPr lang="zh-TW" altLang="en-US" sz="3200" dirty="0"/>
              <a:t>、</a:t>
            </a:r>
            <a:r>
              <a:rPr lang="en-US" altLang="zh-TW" sz="3200" dirty="0"/>
              <a:t>3G</a:t>
            </a:r>
            <a:r>
              <a:rPr lang="zh-TW" altLang="en-US" sz="3200" dirty="0"/>
              <a:t>、</a:t>
            </a:r>
            <a:r>
              <a:rPr lang="en-US" altLang="zh-TW" sz="3200" dirty="0"/>
              <a:t>4G</a:t>
            </a:r>
            <a:r>
              <a:rPr lang="zh-TW" altLang="en-US" sz="3200" dirty="0"/>
              <a:t>、</a:t>
            </a:r>
            <a:r>
              <a:rPr lang="en-US" altLang="zh-TW" sz="3200" dirty="0"/>
              <a:t>Wi-Fi </a:t>
            </a:r>
            <a:r>
              <a:rPr lang="zh-TW" altLang="en-US" sz="3200" dirty="0"/>
              <a:t>及其他</a:t>
            </a:r>
            <a:r>
              <a:rPr lang="zh-TW" altLang="en-US" sz="3200" dirty="0" smtClean="0"/>
              <a:t>後續</a:t>
            </a:r>
            <a:r>
              <a:rPr lang="zh-TW" altLang="en-US" sz="3200" dirty="0"/>
              <a:t>各類創新技術，從而提供更廣、更快及更優的服務範圍，同時提供“永遠</a:t>
            </a:r>
            <a:r>
              <a:rPr lang="zh-TW" altLang="en-US" sz="3200" dirty="0" smtClean="0"/>
              <a:t>在線</a:t>
            </a:r>
            <a:r>
              <a:rPr lang="en-US" altLang="zh-TW" sz="3200" dirty="0"/>
              <a:t>(always on)”</a:t>
            </a:r>
            <a:r>
              <a:rPr lang="zh-TW" altLang="en-US" sz="3200" dirty="0"/>
              <a:t>的高可靠性</a:t>
            </a:r>
          </a:p>
          <a:p>
            <a:pPr marL="0" indent="0">
              <a:buNone/>
            </a:pPr>
            <a:r>
              <a:rPr lang="zh-TW" altLang="en-US" sz="3200" dirty="0"/>
              <a:t>（</a:t>
            </a:r>
            <a:r>
              <a:rPr lang="en-US" altLang="zh-TW" sz="3200" dirty="0"/>
              <a:t>2</a:t>
            </a:r>
            <a:r>
              <a:rPr lang="zh-TW" altLang="en-US" sz="3200" dirty="0"/>
              <a:t>） </a:t>
            </a:r>
            <a:r>
              <a:rPr lang="en-US" altLang="zh-TW" sz="3200" dirty="0"/>
              <a:t>5G </a:t>
            </a:r>
            <a:r>
              <a:rPr lang="zh-TW" altLang="en-US" sz="3200" dirty="0"/>
              <a:t>行動寬頻技術應是現有</a:t>
            </a:r>
            <a:r>
              <a:rPr lang="en-US" altLang="zh-TW" sz="3200" dirty="0"/>
              <a:t>4G </a:t>
            </a:r>
            <a:r>
              <a:rPr lang="zh-TW" altLang="en-US" sz="3200" dirty="0"/>
              <a:t>基礎之上的重大</a:t>
            </a:r>
            <a:r>
              <a:rPr lang="zh-TW" altLang="en-US" sz="3200" dirty="0" smtClean="0"/>
              <a:t>演進</a:t>
            </a:r>
            <a:endParaRPr lang="en-US" altLang="zh-TW" sz="3200" dirty="0" smtClean="0"/>
          </a:p>
          <a:p>
            <a:pPr marL="0" indent="0">
              <a:buNone/>
            </a:pPr>
            <a:r>
              <a:rPr lang="zh-TW" altLang="en-US" sz="3200" dirty="0" smtClean="0"/>
              <a:t>以</a:t>
            </a:r>
            <a:r>
              <a:rPr lang="zh-TW" altLang="en-US" sz="3200" dirty="0"/>
              <a:t>現有</a:t>
            </a:r>
            <a:r>
              <a:rPr lang="en-US" altLang="zh-TW" sz="3200" dirty="0"/>
              <a:t>4G </a:t>
            </a:r>
            <a:r>
              <a:rPr lang="zh-TW" altLang="en-US" sz="3200" dirty="0"/>
              <a:t>技術為基礎，在行動寬頻的接取速率及端對端的遲延時間的要求，</a:t>
            </a:r>
          </a:p>
          <a:p>
            <a:pPr marL="0" indent="0">
              <a:buNone/>
            </a:pPr>
            <a:r>
              <a:rPr lang="zh-TW" altLang="en-US" sz="3200" dirty="0"/>
              <a:t>均應有大幅度的改善。</a:t>
            </a:r>
          </a:p>
        </p:txBody>
      </p:sp>
    </p:spTree>
    <p:extLst>
      <p:ext uri="{BB962C8B-B14F-4D97-AF65-F5344CB8AC3E}">
        <p14:creationId xmlns:p14="http://schemas.microsoft.com/office/powerpoint/2010/main" val="288983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5G</a:t>
            </a:r>
            <a:r>
              <a:rPr lang="zh-TW" altLang="en-US" dirty="0"/>
              <a:t>定義</a:t>
            </a:r>
          </a:p>
        </p:txBody>
      </p:sp>
      <p:pic>
        <p:nvPicPr>
          <p:cNvPr id="4" name="圖片 3"/>
          <p:cNvPicPr>
            <a:picLocks noChangeAspect="1"/>
          </p:cNvPicPr>
          <p:nvPr/>
        </p:nvPicPr>
        <p:blipFill>
          <a:blip r:embed="rId2"/>
          <a:stretch>
            <a:fillRect/>
          </a:stretch>
        </p:blipFill>
        <p:spPr>
          <a:xfrm>
            <a:off x="401216" y="1425365"/>
            <a:ext cx="11165891" cy="5432635"/>
          </a:xfrm>
          <a:prstGeom prst="rect">
            <a:avLst/>
          </a:prstGeom>
        </p:spPr>
      </p:pic>
    </p:spTree>
    <p:extLst>
      <p:ext uri="{BB962C8B-B14F-4D97-AF65-F5344CB8AC3E}">
        <p14:creationId xmlns:p14="http://schemas.microsoft.com/office/powerpoint/2010/main" val="1259862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5G</a:t>
            </a:r>
            <a:r>
              <a:rPr lang="zh-TW" altLang="en-US" dirty="0"/>
              <a:t>基本技術介紹</a:t>
            </a:r>
          </a:p>
        </p:txBody>
      </p:sp>
      <p:sp>
        <p:nvSpPr>
          <p:cNvPr id="3" name="內容版面配置區 2"/>
          <p:cNvSpPr>
            <a:spLocks noGrp="1"/>
          </p:cNvSpPr>
          <p:nvPr>
            <p:ph idx="1"/>
          </p:nvPr>
        </p:nvSpPr>
        <p:spPr/>
        <p:txBody>
          <a:bodyPr>
            <a:normAutofit/>
          </a:bodyPr>
          <a:lstStyle/>
          <a:p>
            <a:r>
              <a:rPr lang="zh-TW" altLang="en-US" sz="3200" dirty="0"/>
              <a:t>許多國際組織與國家表示，希望看到</a:t>
            </a:r>
            <a:r>
              <a:rPr lang="en-US" altLang="zh-TW" sz="3200" dirty="0"/>
              <a:t>5G </a:t>
            </a:r>
            <a:r>
              <a:rPr lang="zh-TW" altLang="en-US" sz="3200" dirty="0"/>
              <a:t>於</a:t>
            </a:r>
            <a:r>
              <a:rPr lang="en-US" altLang="zh-TW" sz="3200" dirty="0"/>
              <a:t>2020 </a:t>
            </a:r>
            <a:r>
              <a:rPr lang="zh-TW" altLang="en-US" sz="3200" dirty="0"/>
              <a:t>年之前部署，但其共識是，該產業必須</a:t>
            </a:r>
            <a:r>
              <a:rPr lang="zh-TW" altLang="en-US" sz="3200" dirty="0" smtClean="0"/>
              <a:t>給予</a:t>
            </a:r>
            <a:r>
              <a:rPr lang="zh-TW" altLang="en-US" sz="3200" dirty="0"/>
              <a:t>足夠的時間與資源進行技術突破。目前所認定</a:t>
            </a:r>
            <a:r>
              <a:rPr lang="en-US" altLang="zh-TW" sz="3200" dirty="0"/>
              <a:t>5G </a:t>
            </a:r>
            <a:r>
              <a:rPr lang="zh-TW" altLang="en-US" sz="3200" dirty="0"/>
              <a:t>的基本挑戰為</a:t>
            </a:r>
            <a:r>
              <a:rPr lang="zh-TW" altLang="en-US" sz="3200" dirty="0" smtClean="0"/>
              <a:t>：</a:t>
            </a:r>
            <a:endParaRPr lang="en-US" altLang="zh-TW" sz="3200" dirty="0" smtClean="0"/>
          </a:p>
          <a:p>
            <a:r>
              <a:rPr lang="zh-TW" altLang="en-US" sz="3200" dirty="0" smtClean="0">
                <a:solidFill>
                  <a:srgbClr val="0070C0"/>
                </a:solidFill>
              </a:rPr>
              <a:t>超</a:t>
            </a:r>
            <a:r>
              <a:rPr lang="zh-TW" altLang="en-US" sz="3200" dirty="0">
                <a:solidFill>
                  <a:srgbClr val="0070C0"/>
                </a:solidFill>
              </a:rPr>
              <a:t>高速通訊速率</a:t>
            </a:r>
            <a:r>
              <a:rPr lang="zh-TW" altLang="en-US" sz="3200" dirty="0" smtClean="0">
                <a:solidFill>
                  <a:srgbClr val="0070C0"/>
                </a:solidFill>
              </a:rPr>
              <a:t>、高</a:t>
            </a:r>
            <a:r>
              <a:rPr lang="zh-TW" altLang="en-US" sz="3200" dirty="0">
                <a:solidFill>
                  <a:srgbClr val="0070C0"/>
                </a:solidFill>
              </a:rPr>
              <a:t>佈建</a:t>
            </a:r>
            <a:r>
              <a:rPr lang="zh-TW" altLang="en-US" sz="3200" dirty="0" smtClean="0">
                <a:solidFill>
                  <a:srgbClr val="0070C0"/>
                </a:solidFill>
              </a:rPr>
              <a:t>密度、高</a:t>
            </a:r>
            <a:r>
              <a:rPr lang="zh-TW" altLang="en-US" sz="3200" dirty="0">
                <a:solidFill>
                  <a:srgbClr val="0070C0"/>
                </a:solidFill>
              </a:rPr>
              <a:t>行動速率</a:t>
            </a:r>
            <a:r>
              <a:rPr lang="zh-TW" altLang="en-US" sz="3200" dirty="0" smtClean="0">
                <a:solidFill>
                  <a:srgbClr val="0070C0"/>
                </a:solidFill>
              </a:rPr>
              <a:t>、低</a:t>
            </a:r>
            <a:r>
              <a:rPr lang="zh-TW" altLang="en-US" sz="3200" dirty="0">
                <a:solidFill>
                  <a:srgbClr val="0070C0"/>
                </a:solidFill>
              </a:rPr>
              <a:t>遲延時間</a:t>
            </a:r>
            <a:r>
              <a:rPr lang="zh-TW" altLang="en-US" sz="3200" dirty="0" smtClean="0">
                <a:solidFill>
                  <a:srgbClr val="0070C0"/>
                </a:solidFill>
              </a:rPr>
              <a:t>、大量</a:t>
            </a:r>
            <a:r>
              <a:rPr lang="zh-TW" altLang="en-US" sz="3200" dirty="0">
                <a:solidFill>
                  <a:srgbClr val="0070C0"/>
                </a:solidFill>
              </a:rPr>
              <a:t>裝置的連結</a:t>
            </a:r>
            <a:r>
              <a:rPr lang="zh-TW" altLang="en-US" sz="3200" dirty="0" smtClean="0">
                <a:solidFill>
                  <a:srgbClr val="0070C0"/>
                </a:solidFill>
              </a:rPr>
              <a:t>、一致</a:t>
            </a:r>
            <a:r>
              <a:rPr lang="zh-TW" altLang="en-US" sz="3200" dirty="0">
                <a:solidFill>
                  <a:srgbClr val="0070C0"/>
                </a:solidFill>
              </a:rPr>
              <a:t>的用戶體驗</a:t>
            </a:r>
            <a:r>
              <a:rPr lang="en-US" altLang="zh-TW" sz="3200" dirty="0">
                <a:solidFill>
                  <a:srgbClr val="0070C0"/>
                </a:solidFill>
              </a:rPr>
              <a:t>(</a:t>
            </a:r>
            <a:r>
              <a:rPr lang="en-US" altLang="zh-TW" sz="3200" dirty="0" err="1">
                <a:solidFill>
                  <a:srgbClr val="0070C0"/>
                </a:solidFill>
              </a:rPr>
              <a:t>QoE</a:t>
            </a:r>
            <a:r>
              <a:rPr lang="en-US" altLang="zh-TW" sz="3200" dirty="0">
                <a:solidFill>
                  <a:srgbClr val="0070C0"/>
                </a:solidFill>
              </a:rPr>
              <a:t>)</a:t>
            </a:r>
            <a:r>
              <a:rPr lang="zh-TW" altLang="en-US" sz="3200" dirty="0">
                <a:solidFill>
                  <a:srgbClr val="0070C0"/>
                </a:solidFill>
              </a:rPr>
              <a:t>及綠能等基本要求。</a:t>
            </a:r>
          </a:p>
        </p:txBody>
      </p:sp>
    </p:spTree>
    <p:extLst>
      <p:ext uri="{BB962C8B-B14F-4D97-AF65-F5344CB8AC3E}">
        <p14:creationId xmlns:p14="http://schemas.microsoft.com/office/powerpoint/2010/main" val="4112008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1813352" y="613864"/>
            <a:ext cx="8565295" cy="5233916"/>
          </a:xfrm>
          <a:prstGeom prst="rect">
            <a:avLst/>
          </a:prstGeom>
        </p:spPr>
      </p:pic>
    </p:spTree>
    <p:extLst>
      <p:ext uri="{BB962C8B-B14F-4D97-AF65-F5344CB8AC3E}">
        <p14:creationId xmlns:p14="http://schemas.microsoft.com/office/powerpoint/2010/main" val="2544815152"/>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TotalTime>
  <Words>4852</Words>
  <Application>Microsoft Office PowerPoint</Application>
  <PresentationFormat>寬螢幕</PresentationFormat>
  <Paragraphs>256</Paragraphs>
  <Slides>33</Slides>
  <Notes>20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33</vt:i4>
      </vt:variant>
    </vt:vector>
  </HeadingPairs>
  <TitlesOfParts>
    <vt:vector size="39" baseType="lpstr">
      <vt:lpstr>新細明體</vt:lpstr>
      <vt:lpstr>Arial</vt:lpstr>
      <vt:lpstr>Calibri</vt:lpstr>
      <vt:lpstr>Calibri Light</vt:lpstr>
      <vt:lpstr>Wingdings</vt:lpstr>
      <vt:lpstr>Office 佈景主題</vt:lpstr>
      <vt:lpstr>PowerPoint 簡報</vt:lpstr>
      <vt:lpstr>PowerPoint 簡報</vt:lpstr>
      <vt:lpstr>PowerPoint 簡報</vt:lpstr>
      <vt:lpstr>PowerPoint 簡報</vt:lpstr>
      <vt:lpstr>PowerPoint 簡報</vt:lpstr>
      <vt:lpstr>PowerPoint 簡報</vt:lpstr>
      <vt:lpstr>5G定義</vt:lpstr>
      <vt:lpstr>5G基本技術介紹</vt:lpstr>
      <vt:lpstr>PowerPoint 簡報</vt:lpstr>
      <vt:lpstr>一、雲端無線接取網路(Cloud Radio Access Network, C-RAN)</vt:lpstr>
      <vt:lpstr>二、異質性網路(Heterogeneous Network, HeNet)</vt:lpstr>
      <vt:lpstr>感知小細胞網路:</vt:lpstr>
      <vt:lpstr>細胞間干擾協調/管理:</vt:lpstr>
      <vt:lpstr>超密集型小細胞佈建下之自我組織網路</vt:lpstr>
      <vt:lpstr>三、綠色通訊</vt:lpstr>
      <vt:lpstr>大規模天線多輸入多輸出技術(Massive MIMO)</vt:lpstr>
      <vt:lpstr>四、LSA、LTE-U 與LAA 技術</vt:lpstr>
      <vt:lpstr>PowerPoint 簡報</vt:lpstr>
      <vt:lpstr>PowerPoint 簡報</vt:lpstr>
      <vt:lpstr>WiFi與LTE技術相容問題</vt:lpstr>
      <vt:lpstr>五、毫米波(Millimeter Wave, mmWave)</vt:lpstr>
      <vt:lpstr>毫米波傳播特性</vt:lpstr>
      <vt:lpstr>毫米波的優勢</vt:lpstr>
      <vt:lpstr>六、網路功能虛擬化(Network Function Virtualization, NFV)</vt:lpstr>
      <vt:lpstr>七、智慧型裝置(Smart Device)</vt:lpstr>
      <vt:lpstr>PowerPoint 簡報</vt:lpstr>
      <vt:lpstr>八、全雙工無線電技術(Full Duplex Radio)</vt:lpstr>
      <vt:lpstr>九、軟體定義網路(Software Defined Networks, SDN)</vt:lpstr>
      <vt:lpstr>十、非正交非同步波形(Non-Orthogonal Asynchronous Waveforms)</vt:lpstr>
      <vt:lpstr>PowerPoint 簡報</vt:lpstr>
      <vt:lpstr>十一、情境感知(context awareness)</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Windows 使用者</dc:creator>
  <cp:lastModifiedBy>Windows 使用者</cp:lastModifiedBy>
  <cp:revision>20</cp:revision>
  <dcterms:created xsi:type="dcterms:W3CDTF">2021-10-07T08:51:38Z</dcterms:created>
  <dcterms:modified xsi:type="dcterms:W3CDTF">2021-10-21T09:22:58Z</dcterms:modified>
</cp:coreProperties>
</file>